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972" r:id="rId2"/>
  </p:sldMasterIdLst>
  <p:notesMasterIdLst>
    <p:notesMasterId r:id="rId15"/>
  </p:notesMasterIdLst>
  <p:handoutMasterIdLst>
    <p:handoutMasterId r:id="rId16"/>
  </p:handoutMasterIdLst>
  <p:sldIdLst>
    <p:sldId id="409" r:id="rId3"/>
    <p:sldId id="377" r:id="rId4"/>
    <p:sldId id="403" r:id="rId5"/>
    <p:sldId id="394" r:id="rId6"/>
    <p:sldId id="395" r:id="rId7"/>
    <p:sldId id="396" r:id="rId8"/>
    <p:sldId id="397" r:id="rId9"/>
    <p:sldId id="410" r:id="rId10"/>
    <p:sldId id="405" r:id="rId11"/>
    <p:sldId id="406" r:id="rId12"/>
    <p:sldId id="408" r:id="rId13"/>
    <p:sldId id="264" r:id="rId14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153"/>
    <a:srgbClr val="6FB193"/>
    <a:srgbClr val="91D686"/>
    <a:srgbClr val="D33C13"/>
    <a:srgbClr val="E22B00"/>
    <a:srgbClr val="468283"/>
    <a:srgbClr val="937CB2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657" autoAdjust="0"/>
    <p:restoredTop sz="83639" autoAdjust="0"/>
  </p:normalViewPr>
  <p:slideViewPr>
    <p:cSldViewPr>
      <p:cViewPr>
        <p:scale>
          <a:sx n="90" d="100"/>
          <a:sy n="90" d="100"/>
        </p:scale>
        <p:origin x="-224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5F7E688-5BC5-4D8B-AA17-FD9FA1B002EF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FC24992-35FD-4641-AD51-880A3AF6A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756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193D058-4684-4289-930D-A60BA40F03B6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64B460-4F7F-4205-BE84-3F47C6A39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68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0A9634-8245-4931-9BA2-C6D87432746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395735-1CA1-4F8B-BEC8-AADEA7411BD2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180F07-FEEF-465B-9ABF-CF5741BA061F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CABA6E-81F2-4CF6-9BF3-84F206BD213C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B48B89-232D-4D87-8EC8-1DE0ABCD414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4497C0-0126-419D-93C9-D9C3FDEF1531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D0BC38-FEFB-4B3F-B851-ED7B64FB7109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86AB6-807B-4E0F-9C03-00261CFD1DA4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A59034-D930-4D89-B45C-C2B973E5D9F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37E679-AF2A-4161-A1E4-F5C6ABCFD180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ля слайдов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ый треугольник 9"/>
          <p:cNvSpPr/>
          <p:nvPr/>
        </p:nvSpPr>
        <p:spPr>
          <a:xfrm>
            <a:off x="28575" y="3268663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8215370" cy="928694"/>
          </a:xfrm>
        </p:spPr>
        <p:txBody>
          <a:bodyPr anchor="b"/>
          <a:lstStyle>
            <a:lvl1pPr algn="ctr">
              <a:defRPr sz="4800" b="1" i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4348" y="2872238"/>
            <a:ext cx="8201028" cy="1199704"/>
          </a:xfrm>
        </p:spPr>
        <p:txBody>
          <a:bodyPr lIns="45720" rIns="45720"/>
          <a:lstStyle>
            <a:lvl1pPr marL="0" marR="64008" indent="0" algn="r">
              <a:buNone/>
              <a:defRPr i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>
          <a:xfrm>
            <a:off x="7072313" y="6357938"/>
            <a:ext cx="1920875" cy="365125"/>
          </a:xfrm>
        </p:spPr>
        <p:txBody>
          <a:bodyPr/>
          <a:lstStyle>
            <a:lvl1pPr algn="r">
              <a:defRPr sz="1600" b="1">
                <a:solidFill>
                  <a:srgbClr val="000099"/>
                </a:solidFill>
              </a:defRPr>
            </a:lvl1pPr>
            <a:extLst/>
          </a:lstStyle>
          <a:p>
            <a:pPr>
              <a:defRPr/>
            </a:pPr>
            <a:fld id="{7582D389-7B60-44A2-AB46-0C45BB33A98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2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5DB01-AB2A-4FDB-9287-2B8E4CCF83D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C7FA-1980-411D-8D5F-2C79BF85B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1F48-0153-45FC-8E54-315490DE708F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ED9C-0591-4488-A540-AE6DC32EA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0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4313" y="357188"/>
            <a:ext cx="8715375" cy="592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4853-1A01-4873-BFFA-2E962164EA55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0F2-C339-4E37-BD4C-9837AB3E6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30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E3D8443-D180-4749-9CF4-489FE7DF4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4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AE87D24-ABF4-43C9-A885-C6EB42297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62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C9DFB93-BEA3-495F-A8C0-D3AED7352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1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0A20754-FA51-4808-855B-4258E061B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23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04ADA4A-D29C-4054-A04D-6898624ED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2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95A930-06D9-4A22-9614-72D5AF953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98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B5C35B1-BCEF-46B8-A9AE-68364BFEB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9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7F7A-2EB5-4183-AAEC-53033BCCBA2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F179E-31E8-4CE0-8DE5-9E111826D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34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7E25EB3-E4B1-4E03-B6A7-BE8DF9BA9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50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819C7E-4C51-4764-870C-91D18D6F6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33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4E5C643-62C1-4E45-B3E8-E218190CB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96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900EAE-8CD8-4A27-A694-154250B5A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8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69ED45-7074-4770-8559-2F7AFBFB4F24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C3A810-B3E7-465D-8CA4-9362282DC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29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D461AC-B023-471A-9BE7-A2446DA6C043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EB2E9-C1BC-45FC-A81A-85E4A3275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86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270758-17E1-4088-94AC-4313CEA881A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7651D7-6398-4231-A83E-2B75ADC12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5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D4DCD3-90CD-48D9-99A5-C0DD4E17EBD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F11566-C30D-4FF5-9DF3-9D82E0D0B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33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67DAE-AEFE-4211-9E6D-72D0A48B034C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4DC2-DBA2-44DA-9874-3612052D6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1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32549D-828D-47C9-984D-5EA92EB2FFEB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E93364-EA66-4677-897B-D4106E3D0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0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667D6BA-4A26-49A2-BD6B-173795CA74D8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77E52F-CE05-4C0B-B349-462E78576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41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Рисунок1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313" y="357188"/>
            <a:ext cx="8715375" cy="91757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29"/>
          <p:cNvSpPr>
            <a:spLocks noGrp="1"/>
          </p:cNvSpPr>
          <p:nvPr>
            <p:ph type="body" idx="1"/>
          </p:nvPr>
        </p:nvSpPr>
        <p:spPr bwMode="auto">
          <a:xfrm>
            <a:off x="214313" y="1357313"/>
            <a:ext cx="871537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AE0AE80-8E23-480B-A80D-D590958D1354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661C9A3-1C72-495F-8A0F-C48F3C949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5" r:id="rId1"/>
    <p:sldLayoutId id="2147486836" r:id="rId2"/>
    <p:sldLayoutId id="2147486837" r:id="rId3"/>
    <p:sldLayoutId id="2147486838" r:id="rId4"/>
    <p:sldLayoutId id="2147486839" r:id="rId5"/>
    <p:sldLayoutId id="2147486840" r:id="rId6"/>
    <p:sldLayoutId id="2147486841" r:id="rId7"/>
    <p:sldLayoutId id="2147486842" r:id="rId8"/>
    <p:sldLayoutId id="2147486843" r:id="rId9"/>
    <p:sldLayoutId id="2147486844" r:id="rId10"/>
    <p:sldLayoutId id="2147486845" r:id="rId11"/>
    <p:sldLayoutId id="21474868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666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6666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E5B6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E5B6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4E5B6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64A5C8B-BB62-45D3-9905-F96381105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7" r:id="rId1"/>
    <p:sldLayoutId id="2147486848" r:id="rId2"/>
    <p:sldLayoutId id="2147486849" r:id="rId3"/>
    <p:sldLayoutId id="2147486850" r:id="rId4"/>
    <p:sldLayoutId id="2147486851" r:id="rId5"/>
    <p:sldLayoutId id="2147486852" r:id="rId6"/>
    <p:sldLayoutId id="2147486853" r:id="rId7"/>
    <p:sldLayoutId id="2147486854" r:id="rId8"/>
    <p:sldLayoutId id="2147486855" r:id="rId9"/>
    <p:sldLayoutId id="2147486856" r:id="rId10"/>
    <p:sldLayoutId id="21474868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238" y="2420938"/>
            <a:ext cx="7905750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900" b="1" spc="-100" dirty="0">
                <a:solidFill>
                  <a:srgbClr val="CC3300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Об исполнении  бюджета </a:t>
            </a:r>
          </a:p>
          <a:p>
            <a:pPr>
              <a:defRPr/>
            </a:pPr>
            <a:r>
              <a:rPr lang="ru-RU" sz="2900" b="1" spc="-100" dirty="0">
                <a:solidFill>
                  <a:srgbClr val="CC3300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Кировского областного территориального</a:t>
            </a:r>
          </a:p>
          <a:p>
            <a:pPr>
              <a:defRPr/>
            </a:pPr>
            <a:r>
              <a:rPr lang="ru-RU" sz="2900" b="1" spc="-100" dirty="0">
                <a:solidFill>
                  <a:srgbClr val="CC3300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фонда обязательного медицинского </a:t>
            </a:r>
          </a:p>
          <a:p>
            <a:pPr>
              <a:defRPr/>
            </a:pPr>
            <a:r>
              <a:rPr lang="ru-RU" sz="2900" b="1" spc="-100" dirty="0">
                <a:solidFill>
                  <a:srgbClr val="CC3300"/>
                </a:solidFill>
                <a:latin typeface="Arial Narrow" panose="020B0606020202030204" pitchFamily="34" charset="0"/>
                <a:ea typeface="+mj-ea"/>
                <a:cs typeface="Arial" pitchFamily="34" charset="0"/>
              </a:rPr>
              <a:t>страхования за 2021 год</a:t>
            </a:r>
          </a:p>
        </p:txBody>
      </p:sp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0" y="5589240"/>
            <a:ext cx="756126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КЛЮКОВА ОЛЬГА БОРИСОВНА,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ДИРЕКТОР КИРОВСКОГО ОБЛАСТНОГО </a:t>
            </a:r>
            <a:r>
              <a:rPr lang="ru-RU" altLang="ru-RU" sz="1700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ТЕРРИТОРИАЛЬНОГО </a:t>
            </a:r>
            <a:r>
              <a:rPr lang="ru-RU" altLang="ru-RU" sz="17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ФОНДА </a:t>
            </a:r>
            <a:endParaRPr lang="ru-RU" altLang="ru-RU" sz="1700" b="1" dirty="0" smtClean="0">
              <a:solidFill>
                <a:srgbClr val="CC3300"/>
              </a:solidFill>
              <a:latin typeface="Arial Narrow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ОБЯЗАТЕЛЬНОГО МЕДИЦИНСКОГО СТРАХОВАНИЯ</a:t>
            </a:r>
            <a:endParaRPr lang="ru-RU" altLang="ru-RU" sz="1700" b="1" dirty="0">
              <a:solidFill>
                <a:srgbClr val="CC330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036" name="Picture 12" descr="Best Premium Medical Insurance Illustration download in PNG &amp;amp; Vector format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76158"/>
            <a:ext cx="3605504" cy="28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2" descr="O:\Общие папки доступные всем отделам\IT_Share\Черезов\отчет2019\облож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4572" r="79503" b="81987"/>
          <a:stretch>
            <a:fillRect/>
          </a:stretch>
        </p:blipFill>
        <p:spPr bwMode="auto">
          <a:xfrm>
            <a:off x="323850" y="404813"/>
            <a:ext cx="15192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298353" y="1828692"/>
            <a:ext cx="8497887" cy="677583"/>
          </a:xfrm>
          <a:prstGeom prst="roundRect">
            <a:avLst>
              <a:gd name="adj" fmla="val 884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ctr">
              <a:defRPr/>
            </a:pPr>
            <a:r>
              <a:rPr lang="ru-RU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страховые медицинские организации  на оплату медицинской помощи в рамках  Территориальной программы ОМС</a:t>
            </a:r>
            <a:r>
              <a:rPr lang="en-US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rgbClr val="C0504D"/>
                </a:solidFill>
                <a:cs typeface="Arial" charset="0"/>
              </a:rPr>
              <a:t>1 567 266,4</a:t>
            </a:r>
            <a:endParaRPr lang="ru-RU" sz="2000" b="1" dirty="0">
              <a:solidFill>
                <a:srgbClr val="C0504D"/>
              </a:solidFill>
              <a:cs typeface="Arial" charset="0"/>
              <a:sym typeface="Cambria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22262" y="5052919"/>
            <a:ext cx="8497887" cy="838914"/>
          </a:xfrm>
          <a:prstGeom prst="roundRect">
            <a:avLst>
              <a:gd name="adj" fmla="val 884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0" rIns="0" bIns="0" spcCol="38100" anchor="ctr">
            <a:spAutoFit/>
          </a:bodyPr>
          <a:lstStyle/>
          <a:p>
            <a:pPr algn="ctr" fontAlgn="ctr" hangingPunct="0">
              <a:buClr>
                <a:schemeClr val="accent1"/>
              </a:buClr>
              <a:buSzPct val="68000"/>
              <a:defRPr/>
            </a:pPr>
            <a:r>
              <a:rPr lang="ru-RU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финансовое обеспечение мероприятий по приобретению и организации ДПО мед. работников</a:t>
            </a:r>
            <a:r>
              <a:rPr lang="en-US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ед. мед. оборудования, 50 мед. работников по программам ДПО)</a:t>
            </a:r>
            <a:r>
              <a:rPr lang="en-US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504D"/>
                </a:solidFill>
                <a:cs typeface="Arial" charset="0"/>
              </a:rPr>
              <a:t>21 686,0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98353" y="4135306"/>
            <a:ext cx="8497887" cy="677583"/>
          </a:xfrm>
          <a:prstGeom prst="roundRect">
            <a:avLst>
              <a:gd name="adj" fmla="val 884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ctr">
              <a:defRPr/>
            </a:pPr>
            <a:r>
              <a:rPr lang="ru-RU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spc="15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расходов медицинских организаций на оплату труда врачей и среднего медицинского персонала</a:t>
            </a:r>
            <a:r>
              <a:rPr lang="en-US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rgbClr val="C0504D"/>
                </a:solidFill>
                <a:cs typeface="Arial" charset="0"/>
              </a:rPr>
              <a:t>8 451,6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268939" y="2708920"/>
            <a:ext cx="8538958" cy="1193838"/>
          </a:xfrm>
          <a:prstGeom prst="roundRect">
            <a:avLst>
              <a:gd name="adj" fmla="val 884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ctr">
              <a:defRPr/>
            </a:pPr>
            <a:r>
              <a:rPr lang="ru-RU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оплату медицинской помощи, оказанной застрахованным лицам за пределами территории субъекта РФ, в котором выдан полис ОМС                  </a:t>
            </a:r>
            <a:r>
              <a:rPr lang="ru-RU" sz="2000" b="1" dirty="0">
                <a:solidFill>
                  <a:srgbClr val="C0504D"/>
                </a:solidFill>
                <a:cs typeface="Arial" charset="0"/>
              </a:rPr>
              <a:t>2 093 490,2 </a:t>
            </a:r>
            <a:r>
              <a:rPr lang="en-US" sz="2000" b="1" dirty="0">
                <a:solidFill>
                  <a:srgbClr val="C0504D"/>
                </a:solidFill>
                <a:cs typeface="Arial" charset="0"/>
              </a:rPr>
              <a:t> </a:t>
            </a:r>
            <a:r>
              <a:rPr lang="ru-RU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 </a:t>
            </a:r>
            <a:r>
              <a:rPr lang="ru-RU" sz="2000" b="1" dirty="0">
                <a:solidFill>
                  <a:srgbClr val="C0504D"/>
                </a:solidFill>
                <a:cs typeface="Arial" charset="0"/>
              </a:rPr>
              <a:t>593 490,2 </a:t>
            </a:r>
            <a:r>
              <a:rPr lang="ru-RU" sz="1600" b="1" spc="15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оплату медицинской помощи жителям Кировской области на территории других субъектов РФ)</a:t>
            </a:r>
          </a:p>
        </p:txBody>
      </p:sp>
      <p:pic>
        <p:nvPicPr>
          <p:cNvPr id="41990" name="Picture 10" descr="https://s.pfst.net/2015.12/81705263413866ba02dd09252278ef1c6b03df0a513_b.jp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779463"/>
            <a:ext cx="6524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1352550" y="333375"/>
            <a:ext cx="7467600" cy="584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0504D"/>
                </a:solidFill>
              </a:rPr>
              <a:t>Формирование и использование  нормированнного страхового запаса в 2021 году, тыс. руб.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2263" y="1430338"/>
            <a:ext cx="8497887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393950" y="981075"/>
            <a:ext cx="435451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2000" b="1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Всего израсходовано </a:t>
            </a:r>
            <a:r>
              <a:rPr lang="ru-RU" altLang="ru-RU" sz="2000" b="1" dirty="0">
                <a:solidFill>
                  <a:srgbClr val="C0504D"/>
                </a:solidFill>
                <a:cs typeface="Arial" charset="0"/>
              </a:rPr>
              <a:t>3 690 894,2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878263" y="1443038"/>
            <a:ext cx="1385887" cy="336550"/>
          </a:xfrm>
          <a:prstGeom prst="downArrow">
            <a:avLst/>
          </a:prstGeom>
          <a:solidFill>
            <a:srgbClr val="D33C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995" name="Text Box 6"/>
          <p:cNvSpPr txBox="1">
            <a:spLocks noChangeArrowheads="1"/>
          </p:cNvSpPr>
          <p:nvPr/>
        </p:nvSpPr>
        <p:spPr bwMode="auto">
          <a:xfrm>
            <a:off x="406400" y="6092825"/>
            <a:ext cx="8281988" cy="73866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eaLnBrk="0" fontAlgn="base" hangingPunct="0"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50000"/>
                  </a:schemeClr>
                </a:solidFill>
              </a:rPr>
              <a:t>Статья 11 Закона Кировской области от 17.12.2020</a:t>
            </a:r>
            <a:r>
              <a:rPr lang="en-US" altLang="ru-RU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50000"/>
                  </a:schemeClr>
                </a:solidFill>
              </a:rPr>
              <a:t>№ 435-ЗО</a:t>
            </a:r>
            <a:r>
              <a:rPr lang="en-US" altLang="ru-RU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50000"/>
                  </a:schemeClr>
                </a:solidFill>
              </a:rPr>
              <a:t>«О бюджете Кировского</a:t>
            </a:r>
            <a:r>
              <a:rPr lang="en-US" altLang="ru-RU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altLang="ru-RU" sz="1400" b="1" dirty="0" smtClean="0">
                <a:solidFill>
                  <a:schemeClr val="tx1">
                    <a:lumMod val="50000"/>
                  </a:schemeClr>
                </a:solidFill>
              </a:rPr>
              <a:t>областного территориального фонда обязательного медицинского страхования </a:t>
            </a:r>
            <a:r>
              <a:rPr lang="en-US" altLang="ru-RU" sz="14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ru-RU" sz="1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altLang="ru-RU" sz="1400" b="1" dirty="0" smtClean="0">
                <a:solidFill>
                  <a:schemeClr val="tx1">
                    <a:lumMod val="50000"/>
                  </a:schemeClr>
                </a:solidFill>
              </a:rPr>
              <a:t>на 20</a:t>
            </a:r>
            <a:r>
              <a:rPr lang="en-US" altLang="ru-RU" sz="1400" b="1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ru-RU" altLang="ru-RU" sz="1400" b="1" dirty="0" smtClean="0">
                <a:solidFill>
                  <a:schemeClr val="tx1">
                    <a:lumMod val="50000"/>
                  </a:schemeClr>
                </a:solidFill>
              </a:rPr>
              <a:t>1 год и на плановый период 2022 и 2023 годов»</a:t>
            </a:r>
            <a:endParaRPr lang="ru-RU" alt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>
            <a:off x="1187450" y="476250"/>
            <a:ext cx="7632700" cy="5857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0504D"/>
                </a:solidFill>
              </a:rPr>
              <a:t>Основные параметры исполнения бюджета в 2021 году, млн. руб.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2263" y="1196975"/>
            <a:ext cx="8497887" cy="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1835696" y="1781450"/>
            <a:ext cx="6384480" cy="548519"/>
          </a:xfrm>
          <a:prstGeom prst="roundRect">
            <a:avLst>
              <a:gd name="adj" fmla="val 884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just" fontAlgn="ctr">
              <a:defRPr/>
            </a:pPr>
            <a:r>
              <a:rPr lang="ru-RU" sz="2800" b="1" dirty="0">
                <a:solidFill>
                  <a:srgbClr val="C0504D"/>
                </a:solidFill>
                <a:cs typeface="Arial" charset="0"/>
              </a:rPr>
              <a:t>ДОХОДЫ                        22 826,5</a:t>
            </a:r>
            <a:endParaRPr lang="ru-RU" sz="2800" b="1" dirty="0">
              <a:solidFill>
                <a:srgbClr val="C0504D"/>
              </a:solidFill>
              <a:cs typeface="Arial" charset="0"/>
              <a:sym typeface="Cambria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1835696" y="2748370"/>
            <a:ext cx="6384481" cy="548519"/>
          </a:xfrm>
          <a:prstGeom prst="roundRect">
            <a:avLst>
              <a:gd name="adj" fmla="val 884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just" fontAlgn="ctr">
              <a:defRPr/>
            </a:pPr>
            <a:r>
              <a:rPr lang="ru-RU" sz="2800" b="1" dirty="0">
                <a:solidFill>
                  <a:srgbClr val="C0504D"/>
                </a:solidFill>
                <a:cs typeface="Arial" charset="0"/>
              </a:rPr>
              <a:t>РАСХОДЫ                      22 578,6</a:t>
            </a:r>
            <a:endParaRPr lang="ru-RU" sz="2800" b="1" dirty="0">
              <a:solidFill>
                <a:srgbClr val="C0504D"/>
              </a:solidFill>
              <a:cs typeface="Arial" charset="0"/>
              <a:sym typeface="Cambria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1810267" y="3733439"/>
            <a:ext cx="6435337" cy="580785"/>
          </a:xfrm>
          <a:prstGeom prst="roundRect">
            <a:avLst>
              <a:gd name="adj" fmla="val 8846"/>
            </a:avLst>
          </a:prstGeom>
          <a:solidFill>
            <a:schemeClr val="accent3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just" fontAlgn="ctr">
              <a:defRPr/>
            </a:pPr>
            <a:r>
              <a:rPr lang="ru-RU" sz="3000" b="1" dirty="0">
                <a:solidFill>
                  <a:srgbClr val="C0504D"/>
                </a:solidFill>
                <a:cs typeface="Arial" charset="0"/>
              </a:rPr>
              <a:t>ПРОФИЦИТ</a:t>
            </a:r>
            <a:r>
              <a:rPr lang="ru-RU" sz="2800" b="1" dirty="0">
                <a:solidFill>
                  <a:srgbClr val="C0504D"/>
                </a:solidFill>
                <a:cs typeface="Arial" charset="0"/>
              </a:rPr>
              <a:t>                      247,9  </a:t>
            </a:r>
            <a:endParaRPr lang="ru-RU" sz="2800" b="1" dirty="0">
              <a:solidFill>
                <a:srgbClr val="C0504D"/>
              </a:solidFill>
              <a:cs typeface="Arial" charset="0"/>
              <a:sym typeface="Cambria"/>
            </a:endParaRPr>
          </a:p>
        </p:txBody>
      </p:sp>
      <p:pic>
        <p:nvPicPr>
          <p:cNvPr id="43015" name="Рисунок 13" descr="D:\Work\отчет о работе фонда 2020\picco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652838"/>
            <a:ext cx="10191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555875"/>
            <a:ext cx="12001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452563"/>
            <a:ext cx="976313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Выгнутая вправо стрелка 8"/>
          <p:cNvSpPr/>
          <p:nvPr/>
        </p:nvSpPr>
        <p:spPr>
          <a:xfrm>
            <a:off x="8220075" y="1854200"/>
            <a:ext cx="549275" cy="1216025"/>
          </a:xfrm>
          <a:prstGeom prst="curvedLeftArrow">
            <a:avLst/>
          </a:prstGeom>
          <a:solidFill>
            <a:srgbClr val="D33C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8245475" y="3068638"/>
            <a:ext cx="549275" cy="1217612"/>
          </a:xfrm>
          <a:prstGeom prst="curvedLeftArrow">
            <a:avLst/>
          </a:prstGeom>
          <a:solidFill>
            <a:srgbClr val="D33C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3020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196975"/>
            <a:ext cx="13906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3021" name="Прямоугольник 10"/>
          <p:cNvSpPr>
            <a:spLocks noChangeArrowheads="1"/>
          </p:cNvSpPr>
          <p:nvPr/>
        </p:nvSpPr>
        <p:spPr bwMode="auto">
          <a:xfrm>
            <a:off x="5580063" y="5124450"/>
            <a:ext cx="2520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7F7F7F"/>
                </a:solidFill>
              </a:rPr>
              <a:t>Остаток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7F7F7F"/>
                </a:solidFill>
              </a:rPr>
              <a:t>на конц  года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7F7F7F"/>
                </a:solidFill>
              </a:rPr>
              <a:t>384,5</a:t>
            </a:r>
          </a:p>
        </p:txBody>
      </p:sp>
      <p:sp>
        <p:nvSpPr>
          <p:cNvPr id="20" name="TextBox 4"/>
          <p:cNvSpPr>
            <a:spLocks noChangeArrowheads="1"/>
          </p:cNvSpPr>
          <p:nvPr/>
        </p:nvSpPr>
        <p:spPr bwMode="auto">
          <a:xfrm>
            <a:off x="693738" y="4887913"/>
            <a:ext cx="2582862" cy="12747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>
                    <a:lumMod val="65000"/>
                  </a:schemeClr>
                </a:solidFill>
                <a:latin typeface="Arial" charset="0"/>
                <a:cs typeface="Arial" charset="0"/>
              </a:rPr>
              <a:t>Остаток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tx1">
                    <a:lumMod val="65000"/>
                  </a:schemeClr>
                </a:solidFill>
                <a:latin typeface="Arial" charset="0"/>
                <a:cs typeface="Arial" charset="0"/>
              </a:rPr>
              <a:t>на начало года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tx1">
                    <a:lumMod val="65000"/>
                  </a:schemeClr>
                </a:solidFill>
                <a:latin typeface="Arial" charset="0"/>
                <a:cs typeface="Arial" charset="0"/>
              </a:rPr>
              <a:t>136,6</a:t>
            </a:r>
          </a:p>
          <a:p>
            <a:pPr algn="ctr">
              <a:defRPr/>
            </a:pPr>
            <a:endParaRPr lang="ru-RU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TextBox 4"/>
          <p:cNvSpPr>
            <a:spLocks noChangeArrowheads="1"/>
          </p:cNvSpPr>
          <p:nvPr/>
        </p:nvSpPr>
        <p:spPr bwMode="auto">
          <a:xfrm>
            <a:off x="5003800" y="4587875"/>
            <a:ext cx="3216275" cy="18335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Остаток </a:t>
            </a: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на конец года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384,</a:t>
            </a:r>
            <a:r>
              <a:rPr lang="en-US" altLang="ru-RU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5</a:t>
            </a:r>
            <a:r>
              <a:rPr lang="ru-RU" altLang="ru-RU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ru-RU" altLang="ru-RU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(целевые средства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не могли быть направлены на оплату медицинской 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помощи) </a:t>
            </a:r>
            <a:endParaRPr lang="ru-RU" sz="1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75" y="2857500"/>
            <a:ext cx="7772400" cy="9286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333375" y="1282700"/>
            <a:ext cx="43211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  <a:t>Бюджет Фонда исполнен на основании Закона Кировской </a:t>
            </a:r>
            <a:b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</a:br>
            <a: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  <a:t>области от 17.12.2020</a:t>
            </a:r>
            <a:r>
              <a:rPr lang="en-US" altLang="ru-RU" sz="2400" b="1">
                <a:solidFill>
                  <a:srgbClr val="C0504D"/>
                </a:solidFill>
                <a:latin typeface="Arial Narrow" pitchFamily="34" charset="0"/>
              </a:rPr>
              <a:t> </a:t>
            </a:r>
            <a: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  <a:t>№ 435-ЗО</a:t>
            </a:r>
            <a:r>
              <a:rPr lang="en-US" altLang="ru-RU" sz="2400" b="1">
                <a:solidFill>
                  <a:srgbClr val="C0504D"/>
                </a:solidFill>
                <a:latin typeface="Arial Narrow" pitchFamily="34" charset="0"/>
              </a:rPr>
              <a:t/>
            </a:r>
            <a:br>
              <a:rPr lang="en-US" altLang="ru-RU" sz="2400" b="1">
                <a:solidFill>
                  <a:srgbClr val="C0504D"/>
                </a:solidFill>
                <a:latin typeface="Arial Narrow" pitchFamily="34" charset="0"/>
              </a:rPr>
            </a:br>
            <a: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  <a:t>«О бюджете Кировского </a:t>
            </a:r>
            <a:b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</a:br>
            <a: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  <a:t>областного территориального фонда обязательного </a:t>
            </a:r>
            <a:b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</a:br>
            <a: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  <a:t>медицинского страхования </a:t>
            </a:r>
            <a:r>
              <a:rPr lang="en-US" altLang="ru-RU" sz="2400" b="1">
                <a:solidFill>
                  <a:srgbClr val="C0504D"/>
                </a:solidFill>
                <a:latin typeface="Arial Narrow" pitchFamily="34" charset="0"/>
              </a:rPr>
              <a:t/>
            </a:r>
            <a:br>
              <a:rPr lang="en-US" altLang="ru-RU" sz="2400" b="1">
                <a:solidFill>
                  <a:srgbClr val="C0504D"/>
                </a:solidFill>
                <a:latin typeface="Arial Narrow" pitchFamily="34" charset="0"/>
              </a:rPr>
            </a:br>
            <a: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  <a:t>на 20</a:t>
            </a:r>
            <a:r>
              <a:rPr lang="en-US" altLang="ru-RU" sz="2400" b="1">
                <a:solidFill>
                  <a:srgbClr val="C0504D"/>
                </a:solidFill>
                <a:latin typeface="Arial Narrow" pitchFamily="34" charset="0"/>
              </a:rPr>
              <a:t>2</a:t>
            </a:r>
            <a: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  <a:t>1 год и на плановый </a:t>
            </a:r>
            <a:b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</a:br>
            <a:r>
              <a:rPr lang="ru-RU" altLang="ru-RU" sz="2400" b="1">
                <a:solidFill>
                  <a:srgbClr val="C0504D"/>
                </a:solidFill>
                <a:latin typeface="Arial Narrow" pitchFamily="34" charset="0"/>
              </a:rPr>
              <a:t>период 2022 и 2023 годов»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" name="Прямоугольник 24"/>
          <p:cNvSpPr>
            <a:spLocks noChangeArrowheads="1"/>
          </p:cNvSpPr>
          <p:nvPr/>
        </p:nvSpPr>
        <p:spPr bwMode="auto">
          <a:xfrm>
            <a:off x="1774465" y="5658073"/>
            <a:ext cx="5760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  Закон Кировской области от 21.06.2021 № 491-ЗО, </a:t>
            </a:r>
          </a:p>
          <a:p>
            <a:pPr algn="ctr" eaLnBrk="1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Закон Кировской области от 20.12.2021 № 21-ЗО </a:t>
            </a:r>
          </a:p>
        </p:txBody>
      </p:sp>
      <p:pic>
        <p:nvPicPr>
          <p:cNvPr id="27652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8902">
            <a:off x="5148263" y="836613"/>
            <a:ext cx="3349625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0"/>
          <p:cNvGrpSpPr>
            <a:grpSpLocks/>
          </p:cNvGrpSpPr>
          <p:nvPr/>
        </p:nvGrpSpPr>
        <p:grpSpPr bwMode="auto">
          <a:xfrm>
            <a:off x="179388" y="138113"/>
            <a:ext cx="8547100" cy="5691187"/>
            <a:chOff x="62" y="606"/>
            <a:chExt cx="5245" cy="3150"/>
          </a:xfrm>
        </p:grpSpPr>
        <p:graphicFrame>
          <p:nvGraphicFramePr>
            <p:cNvPr id="28679" name="Диаграмма 6"/>
            <p:cNvGraphicFramePr>
              <a:graphicFrameLocks/>
            </p:cNvGraphicFramePr>
            <p:nvPr/>
          </p:nvGraphicFramePr>
          <p:xfrm>
            <a:off x="278" y="606"/>
            <a:ext cx="5029" cy="3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0" r:id="rId4" imgW="8199831" imgH="5456393" progId="Excel.Chart.8">
                    <p:embed/>
                  </p:oleObj>
                </mc:Choice>
                <mc:Fallback>
                  <p:oleObj r:id="rId4" imgW="8199831" imgH="5456393" progId="Excel.Chart.8">
                    <p:embed/>
                    <p:pic>
                      <p:nvPicPr>
                        <p:cNvPr id="0" name="Диаграмма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" y="606"/>
                          <a:ext cx="5029" cy="30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>
              <a:spLocks noChangeArrowheads="1"/>
            </p:cNvSpPr>
            <p:nvPr/>
          </p:nvSpPr>
          <p:spPr bwMode="auto">
            <a:xfrm>
              <a:off x="62" y="3025"/>
              <a:ext cx="1906" cy="731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</a:gradFill>
            <a:ln w="76200" cmpd="tri" algn="ctr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C00000"/>
                  </a:solidFill>
                  <a:cs typeface="Arial" charset="0"/>
                </a:rPr>
                <a:t>Кассовое исполнение доходной части бюджета 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rgbClr val="C00000"/>
                  </a:solidFill>
                  <a:cs typeface="Arial" charset="0"/>
                </a:rPr>
                <a:t>22</a:t>
              </a:r>
              <a:r>
                <a:rPr lang="ru-RU" sz="2200" b="1" dirty="0">
                  <a:solidFill>
                    <a:srgbClr val="C00000"/>
                  </a:solidFill>
                  <a:cs typeface="Arial" charset="0"/>
                </a:rPr>
                <a:t> 826</a:t>
              </a:r>
              <a:r>
                <a:rPr lang="en-US" sz="2200" b="1" dirty="0">
                  <a:solidFill>
                    <a:srgbClr val="C00000"/>
                  </a:solidFill>
                  <a:cs typeface="Arial" charset="0"/>
                </a:rPr>
                <a:t>,</a:t>
              </a:r>
              <a:r>
                <a:rPr lang="ru-RU" sz="2200" b="1" dirty="0">
                  <a:solidFill>
                    <a:srgbClr val="C00000"/>
                  </a:solidFill>
                  <a:cs typeface="Arial" charset="0"/>
                </a:rPr>
                <a:t>5 млн. руб.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rgbClr val="C00000"/>
                  </a:solidFill>
                  <a:cs typeface="Arial" charset="0"/>
                </a:rPr>
                <a:t>(103,6%)</a:t>
              </a:r>
            </a:p>
          </p:txBody>
        </p:sp>
      </p:grp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25713" y="284163"/>
            <a:ext cx="414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0504D"/>
                </a:solidFill>
              </a:rPr>
              <a:t>Структура доходов в 2021 году</a:t>
            </a:r>
          </a:p>
        </p:txBody>
      </p:sp>
      <p:sp>
        <p:nvSpPr>
          <p:cNvPr id="7" name="TextBox 4"/>
          <p:cNvSpPr>
            <a:spLocks noChangeArrowheads="1"/>
          </p:cNvSpPr>
          <p:nvPr/>
        </p:nvSpPr>
        <p:spPr bwMode="auto">
          <a:xfrm>
            <a:off x="5429250" y="4692650"/>
            <a:ext cx="3175000" cy="11366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3500000" scaled="1"/>
            <a:tileRect/>
          </a:gradFill>
          <a:ln w="76200" cmpd="tri" algn="ctr">
            <a:solidFill>
              <a:schemeClr val="bg1"/>
            </a:solidFill>
            <a:round/>
            <a:headEnd/>
            <a:tailEnd/>
          </a:ln>
          <a:effectLst>
            <a:outerShdw blurRad="50800" dist="381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Доходы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2020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году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19 558,8 млн.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руб.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(98,9%)</a:t>
            </a:r>
          </a:p>
        </p:txBody>
      </p:sp>
      <p:sp>
        <p:nvSpPr>
          <p:cNvPr id="8" name="Выгнутая вправо стрелка 7"/>
          <p:cNvSpPr/>
          <p:nvPr/>
        </p:nvSpPr>
        <p:spPr>
          <a:xfrm rot="5400000">
            <a:off x="3865562" y="4768851"/>
            <a:ext cx="796925" cy="2984500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575" y="5937250"/>
            <a:ext cx="23304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+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3267,7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млн. руб.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(+1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6,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7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%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1504950" y="104775"/>
            <a:ext cx="6072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0504D"/>
                </a:solidFill>
              </a:rPr>
              <a:t>Показатели исполнения бюджета по доходам </a:t>
            </a:r>
            <a:br>
              <a:rPr lang="ru-RU" altLang="ru-RU" sz="2000" b="1">
                <a:solidFill>
                  <a:srgbClr val="C0504D"/>
                </a:solidFill>
              </a:rPr>
            </a:br>
            <a:r>
              <a:rPr lang="ru-RU" altLang="ru-RU" sz="2000" b="1">
                <a:solidFill>
                  <a:srgbClr val="C0504D"/>
                </a:solidFill>
              </a:rPr>
              <a:t>в 2021 году, тыс. руб.</a:t>
            </a: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265113" y="2709863"/>
            <a:ext cx="36369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  <a:t>Межбюджетные трансферты из бюджета Федерального фонда ОМС, передаваемые бюджетам территориальных фондов ОМС </a:t>
            </a:r>
            <a:b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</a:br>
            <a: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  <a:t>на финансовое обеспечение формирования нормированного страхового запаса территориального фонда ОМС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02075" y="1309947"/>
            <a:ext cx="5045387" cy="457732"/>
          </a:xfrm>
          <a:prstGeom prst="rect">
            <a:avLst/>
          </a:prstGeom>
          <a:gradFill>
            <a:gsLst>
              <a:gs pos="0">
                <a:srgbClr val="359471">
                  <a:alpha val="75000"/>
                </a:srgbClr>
              </a:gs>
              <a:gs pos="0">
                <a:srgbClr val="24887E"/>
              </a:gs>
              <a:gs pos="50000">
                <a:srgbClr val="46A064"/>
              </a:gs>
              <a:gs pos="100000">
                <a:srgbClr val="85CD9B">
                  <a:alpha val="78824"/>
                </a:srgbClr>
              </a:gs>
            </a:gsLst>
            <a:lin ang="5400000" scaled="0"/>
          </a:gradFill>
        </p:spPr>
      </p:pic>
      <p:sp>
        <p:nvSpPr>
          <p:cNvPr id="9" name="Прямоугольник 8"/>
          <p:cNvSpPr/>
          <p:nvPr/>
        </p:nvSpPr>
        <p:spPr>
          <a:xfrm>
            <a:off x="4133850" y="881063"/>
            <a:ext cx="1293813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</a:t>
            </a:r>
            <a:endParaRPr lang="ru-RU" sz="1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888" y="812800"/>
            <a:ext cx="1293812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</a:t>
            </a:r>
            <a:r>
              <a:rPr lang="ru-RU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02550" y="798513"/>
            <a:ext cx="1293813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293688" y="4418013"/>
            <a:ext cx="36226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>
                <a:solidFill>
                  <a:srgbClr val="45836B"/>
                </a:solidFill>
                <a:latin typeface="Arial Narrow" pitchFamily="34" charset="0"/>
              </a:rPr>
              <a:t>Межбюджетные трансферты из бюджета Федерального фонда ОМС, передаваемые бюджетам территориальных фондов ОМС </a:t>
            </a:r>
            <a:br>
              <a:rPr lang="ru-RU" altLang="ru-RU" sz="1500" b="1">
                <a:solidFill>
                  <a:srgbClr val="45836B"/>
                </a:solidFill>
                <a:latin typeface="Arial Narrow" pitchFamily="34" charset="0"/>
              </a:rPr>
            </a:br>
            <a:r>
              <a:rPr lang="ru-RU" altLang="ru-RU" sz="1500" b="1">
                <a:solidFill>
                  <a:srgbClr val="45836B"/>
                </a:solidFill>
                <a:latin typeface="Arial Narrow" pitchFamily="34" charset="0"/>
              </a:rPr>
              <a:t>на финансовое обеспечение осуществления денежных выплат стимулирующего характера медицинским работникам за выявление онкологических заболеваний в ходе проведения диспансеризации и профилактических медицинских осмотров населения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90497" y="1970471"/>
            <a:ext cx="5045388" cy="594432"/>
          </a:xfrm>
          <a:prstGeom prst="rect">
            <a:avLst/>
          </a:prstGeom>
          <a:noFill/>
        </p:spPr>
      </p:pic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271463" y="1495425"/>
            <a:ext cx="3373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45836B"/>
                </a:solidFill>
                <a:latin typeface="Arial Narrow" pitchFamily="34" charset="0"/>
              </a:rPr>
              <a:t>Доходы бюджета - всего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02075" y="3050370"/>
            <a:ext cx="5033808" cy="860378"/>
          </a:xfrm>
          <a:prstGeom prst="rect">
            <a:avLst/>
          </a:prstGeom>
          <a:noFill/>
        </p:spPr>
      </p:pic>
      <p:sp>
        <p:nvSpPr>
          <p:cNvPr id="29708" name="TextBox 15"/>
          <p:cNvSpPr txBox="1">
            <a:spLocks noChangeArrowheads="1"/>
          </p:cNvSpPr>
          <p:nvPr/>
        </p:nvSpPr>
        <p:spPr bwMode="auto">
          <a:xfrm>
            <a:off x="225425" y="1860550"/>
            <a:ext cx="3373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>
                <a:solidFill>
                  <a:srgbClr val="45836B"/>
                </a:solidFill>
                <a:latin typeface="Arial Narrow" pitchFamily="34" charset="0"/>
              </a:rPr>
              <a:t>Субвенции Федерального фонда ОМС </a:t>
            </a:r>
            <a:br>
              <a:rPr lang="ru-RU" altLang="ru-RU" sz="1500" b="1">
                <a:solidFill>
                  <a:srgbClr val="45836B"/>
                </a:solidFill>
                <a:latin typeface="Arial Narrow" pitchFamily="34" charset="0"/>
              </a:rPr>
            </a:br>
            <a:r>
              <a:rPr lang="ru-RU" altLang="ru-RU" sz="1500" b="1">
                <a:solidFill>
                  <a:srgbClr val="45836B"/>
                </a:solidFill>
                <a:latin typeface="Arial Narrow" pitchFamily="34" charset="0"/>
              </a:rPr>
              <a:t>на выполнение базовой программы ОМС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79189" y="4863553"/>
            <a:ext cx="4990186" cy="131809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979863" y="1339850"/>
            <a:ext cx="1539875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22 041 438,9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65813" y="1312863"/>
            <a:ext cx="1652587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22 826 508,2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81913" y="1330325"/>
            <a:ext cx="1292225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103,6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79863" y="2062163"/>
            <a:ext cx="1597025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18 306 598,2</a:t>
            </a:r>
            <a:r>
              <a:rPr lang="ru-RU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00738" y="2046288"/>
            <a:ext cx="1609725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18 306 598,2</a:t>
            </a:r>
            <a:r>
              <a:rPr lang="ru-RU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75563" y="2058988"/>
            <a:ext cx="1195387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   100,0</a:t>
            </a:r>
            <a:endParaRPr lang="ru-RU" sz="2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98925" y="3275013"/>
            <a:ext cx="1293813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130 713,7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4888" y="3275013"/>
            <a:ext cx="1292225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130 713,7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75563" y="3278188"/>
            <a:ext cx="1293812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  100,0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84663" y="5207000"/>
            <a:ext cx="1292225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9 834,8</a:t>
            </a:r>
            <a:r>
              <a:rPr lang="ru-RU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084888" y="5240338"/>
            <a:ext cx="1292225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4 917,6</a:t>
            </a:r>
            <a:r>
              <a:rPr lang="ru-RU" sz="2200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600950" y="5240338"/>
            <a:ext cx="1293813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    50,0</a:t>
            </a:r>
            <a:r>
              <a:rPr lang="ru-RU" sz="2200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937000" y="5453063"/>
            <a:ext cx="1292225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2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788988"/>
            <a:ext cx="528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1492250" y="188913"/>
            <a:ext cx="744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0504D"/>
                </a:solidFill>
              </a:rPr>
              <a:t>Показатели исполнения бюджета по доходам </a:t>
            </a:r>
            <a:br>
              <a:rPr lang="ru-RU" altLang="ru-RU" sz="2000" b="1">
                <a:solidFill>
                  <a:srgbClr val="C0504D"/>
                </a:solidFill>
              </a:rPr>
            </a:br>
            <a:r>
              <a:rPr lang="ru-RU" altLang="ru-RU" sz="2000" b="1">
                <a:solidFill>
                  <a:srgbClr val="C0504D"/>
                </a:solidFill>
              </a:rPr>
              <a:t>в 2021 году, тыс. руб.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49238" y="2903538"/>
            <a:ext cx="36369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>
                <a:solidFill>
                  <a:srgbClr val="45836B"/>
                </a:solidFill>
                <a:latin typeface="Arial Narrow" pitchFamily="34" charset="0"/>
              </a:rPr>
              <a:t>Межбюджетные трансферты, передаваемые бюджетам территориальных фондов ОМС субъектов Российской Федерации и г. Байконура на дополнительное финансовое обеспечение оказания медицинской помощи лицам, застрахованным по ОМС, с заболеванием и (или) подозрением на заболевание новой коронавирусной инфекцией в рамках реализации территориальной программы ОМС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40886" y="1628800"/>
            <a:ext cx="5091977" cy="860378"/>
          </a:xfrm>
          <a:prstGeom prst="rect">
            <a:avLst/>
          </a:prstGeom>
          <a:gradFill>
            <a:gsLst>
              <a:gs pos="0">
                <a:srgbClr val="359471">
                  <a:alpha val="75000"/>
                </a:srgbClr>
              </a:gs>
              <a:gs pos="0">
                <a:srgbClr val="24887E"/>
              </a:gs>
              <a:gs pos="50000">
                <a:srgbClr val="46A064"/>
              </a:gs>
              <a:gs pos="100000">
                <a:srgbClr val="85CD9B">
                  <a:alpha val="78824"/>
                </a:srgbClr>
              </a:gs>
            </a:gsLst>
            <a:lin ang="5400000" scaled="0"/>
          </a:gradFill>
        </p:spPr>
      </p:pic>
      <p:sp>
        <p:nvSpPr>
          <p:cNvPr id="9" name="Прямоугольник 8"/>
          <p:cNvSpPr/>
          <p:nvPr/>
        </p:nvSpPr>
        <p:spPr>
          <a:xfrm>
            <a:off x="4284663" y="1096963"/>
            <a:ext cx="1292225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</a:t>
            </a:r>
            <a:endParaRPr lang="ru-RU" sz="1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1238" y="1028700"/>
            <a:ext cx="1293812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</a:t>
            </a:r>
            <a:r>
              <a:rPr lang="ru-RU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86675" y="1028700"/>
            <a:ext cx="1292225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249238" y="1387475"/>
            <a:ext cx="33734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>
                <a:solidFill>
                  <a:srgbClr val="45836B"/>
                </a:solidFill>
                <a:latin typeface="Arial Narrow" pitchFamily="34" charset="0"/>
              </a:rPr>
              <a:t>Средства областного бюджета на финансовое обеспечение дополнительных видов и условий оказания медицинской помощи, не установленных базовой программой ОМС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86200" y="3674591"/>
            <a:ext cx="5046662" cy="109001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11638" y="1906588"/>
            <a:ext cx="1293812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100 389,4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81713" y="1906588"/>
            <a:ext cx="1293812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100 389,4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39050" y="1903413"/>
            <a:ext cx="1293813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100,0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08475" y="4024313"/>
            <a:ext cx="1292225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221 754,6</a:t>
            </a:r>
            <a:r>
              <a:rPr lang="ru-RU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272213" y="4013200"/>
            <a:ext cx="1293812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221 754,6</a:t>
            </a:r>
            <a:r>
              <a:rPr lang="ru-RU" sz="2200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686675" y="4024313"/>
            <a:ext cx="1293813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100,0</a:t>
            </a:r>
            <a:endParaRPr lang="ru-RU" sz="22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0736" name="Прямоугольник 1"/>
          <p:cNvSpPr>
            <a:spLocks noChangeArrowheads="1"/>
          </p:cNvSpPr>
          <p:nvPr/>
        </p:nvSpPr>
        <p:spPr bwMode="auto">
          <a:xfrm>
            <a:off x="249238" y="5637213"/>
            <a:ext cx="37465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>
                <a:solidFill>
                  <a:srgbClr val="45836B"/>
                </a:solidFill>
                <a:latin typeface="Arial Narrow" pitchFamily="34" charset="0"/>
              </a:rPr>
              <a:t>Прочие межбюджетные трансферты, передаваемые бюджетам территориальных фондов ОМС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5935" y="5711721"/>
            <a:ext cx="4936927" cy="636014"/>
          </a:xfrm>
          <a:prstGeom prst="rect">
            <a:avLst/>
          </a:prstGeom>
          <a:gradFill>
            <a:gsLst>
              <a:gs pos="0">
                <a:srgbClr val="359471">
                  <a:alpha val="75000"/>
                </a:srgbClr>
              </a:gs>
              <a:gs pos="0">
                <a:srgbClr val="24887E"/>
              </a:gs>
              <a:gs pos="50000">
                <a:srgbClr val="46A064"/>
              </a:gs>
              <a:gs pos="100000">
                <a:srgbClr val="85CD9B">
                  <a:alpha val="78824"/>
                </a:srgbClr>
              </a:gs>
            </a:gsLst>
            <a:lin ang="5400000" scaled="0"/>
          </a:gradFill>
        </p:spPr>
      </p:pic>
      <p:sp>
        <p:nvSpPr>
          <p:cNvPr id="39" name="Прямоугольник 38"/>
          <p:cNvSpPr/>
          <p:nvPr/>
        </p:nvSpPr>
        <p:spPr>
          <a:xfrm>
            <a:off x="4284663" y="5824538"/>
            <a:ext cx="1655762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1 500 000,0</a:t>
            </a:r>
            <a:r>
              <a:rPr lang="ru-RU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254750" y="5824538"/>
            <a:ext cx="1655763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1 610 719,6</a:t>
            </a:r>
            <a:r>
              <a:rPr lang="ru-RU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686675" y="5816600"/>
            <a:ext cx="1293813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107,4</a:t>
            </a:r>
            <a:endParaRPr lang="ru-RU" sz="22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014413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1498600" y="188913"/>
            <a:ext cx="7329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0504D"/>
                </a:solidFill>
              </a:rPr>
              <a:t>Показатели исполнения бюджета по доходам </a:t>
            </a:r>
            <a:br>
              <a:rPr lang="ru-RU" altLang="ru-RU" sz="2000" b="1">
                <a:solidFill>
                  <a:srgbClr val="C0504D"/>
                </a:solidFill>
              </a:rPr>
            </a:br>
            <a:r>
              <a:rPr lang="ru-RU" altLang="ru-RU" sz="2000" b="1">
                <a:solidFill>
                  <a:srgbClr val="C0504D"/>
                </a:solidFill>
              </a:rPr>
              <a:t>в 2021 году, тыс. руб.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35575" y="2132856"/>
            <a:ext cx="4915883" cy="1987522"/>
          </a:xfrm>
          <a:prstGeom prst="rect">
            <a:avLst/>
          </a:prstGeom>
          <a:gradFill>
            <a:gsLst>
              <a:gs pos="0">
                <a:srgbClr val="359471">
                  <a:alpha val="75000"/>
                </a:srgbClr>
              </a:gs>
              <a:gs pos="0">
                <a:srgbClr val="24887E"/>
              </a:gs>
              <a:gs pos="50000">
                <a:srgbClr val="46A064"/>
              </a:gs>
              <a:gs pos="100000">
                <a:srgbClr val="85CD9B">
                  <a:alpha val="78824"/>
                </a:srgbClr>
              </a:gs>
            </a:gsLst>
            <a:lin ang="5400000" scaled="0"/>
          </a:gradFill>
        </p:spPr>
      </p:pic>
      <p:sp>
        <p:nvSpPr>
          <p:cNvPr id="9" name="Прямоугольник 8"/>
          <p:cNvSpPr/>
          <p:nvPr/>
        </p:nvSpPr>
        <p:spPr>
          <a:xfrm>
            <a:off x="4256088" y="1127125"/>
            <a:ext cx="1292225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</a:t>
            </a:r>
            <a:endParaRPr lang="ru-RU" sz="1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1713" y="1071563"/>
            <a:ext cx="1292225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</a:t>
            </a:r>
            <a:r>
              <a:rPr lang="ru-RU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89838" y="1062038"/>
            <a:ext cx="1293812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751" name="TextBox 11"/>
          <p:cNvSpPr txBox="1">
            <a:spLocks noChangeArrowheads="1"/>
          </p:cNvSpPr>
          <p:nvPr/>
        </p:nvSpPr>
        <p:spPr bwMode="auto">
          <a:xfrm>
            <a:off x="247173" y="4368204"/>
            <a:ext cx="35988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  <a:t>Межбюджетные трансферты, передаваемые бюджетам территориальных фондов ОМС на дополнительное финансовое обеспечение медицинских организаций в условиях чрезвычайной ситуации и (или) при возникновении угрозы распространения заболеваний, представляющих опасность </a:t>
            </a:r>
            <a:b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</a:br>
            <a: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  <a:t>для окружающих, в рамках реализации территориальной программы ОМС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7075" y="4941168"/>
            <a:ext cx="4873250" cy="1519388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5940152" y="5157192"/>
            <a:ext cx="1292225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344 445,1</a:t>
            </a:r>
            <a:r>
              <a:rPr lang="ru-RU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56088" y="5157192"/>
            <a:ext cx="1292225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344 445,1</a:t>
            </a:r>
            <a:r>
              <a:rPr lang="ru-RU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452320" y="5157192"/>
            <a:ext cx="1293813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100,0</a:t>
            </a:r>
            <a:endParaRPr lang="ru-RU" sz="2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1082675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247173" y="1538288"/>
            <a:ext cx="3373438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  <a:t>Межбюджетные трансферты, передаваемые бюджетам территориальных фондов ОМС на дополнительное финансовое обеспечение оказания медицинской помощи лицам, застрахованным </a:t>
            </a:r>
            <a:b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</a:br>
            <a: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  <a:t>по ОМС, в том числе с заболеванием и (или) подозрением на заболевание новой </a:t>
            </a:r>
            <a:r>
              <a:rPr lang="ru-RU" altLang="ru-RU" sz="1500" b="1" dirty="0" err="1">
                <a:solidFill>
                  <a:srgbClr val="45836B"/>
                </a:solidFill>
                <a:latin typeface="Arial Narrow" pitchFamily="34" charset="0"/>
              </a:rPr>
              <a:t>коронавирусной</a:t>
            </a:r>
            <a: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  <a:t> инфекцией (COVID-19), в рамках реализации территориальных программ ОМС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97380" y="2846870"/>
            <a:ext cx="1597025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1 396 792,1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52839" y="2846870"/>
            <a:ext cx="1466850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2 065 597,7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50145" y="2846870"/>
            <a:ext cx="1293813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147,9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1406525" y="260350"/>
            <a:ext cx="741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0504D"/>
                </a:solidFill>
              </a:rPr>
              <a:t>Показатели исполнения бюджета по доходам </a:t>
            </a:r>
            <a:br>
              <a:rPr lang="ru-RU" altLang="ru-RU" sz="2000" b="1">
                <a:solidFill>
                  <a:srgbClr val="C0504D"/>
                </a:solidFill>
              </a:rPr>
            </a:br>
            <a:r>
              <a:rPr lang="ru-RU" altLang="ru-RU" sz="2000" b="1">
                <a:solidFill>
                  <a:srgbClr val="C0504D"/>
                </a:solidFill>
              </a:rPr>
              <a:t>в 2021 году, тыс. руб.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0142" y="2081838"/>
            <a:ext cx="5091977" cy="1512144"/>
          </a:xfrm>
          <a:prstGeom prst="rect">
            <a:avLst/>
          </a:prstGeom>
          <a:gradFill>
            <a:gsLst>
              <a:gs pos="0">
                <a:srgbClr val="359471">
                  <a:alpha val="75000"/>
                </a:srgbClr>
              </a:gs>
              <a:gs pos="0">
                <a:srgbClr val="24887E"/>
              </a:gs>
              <a:gs pos="50000">
                <a:srgbClr val="46A064"/>
              </a:gs>
              <a:gs pos="100000">
                <a:srgbClr val="85CD9B">
                  <a:alpha val="78824"/>
                </a:srgbClr>
              </a:gs>
            </a:gsLst>
            <a:lin ang="5400000" scaled="0"/>
          </a:gradFill>
        </p:spPr>
      </p:pic>
      <p:sp>
        <p:nvSpPr>
          <p:cNvPr id="9" name="Прямоугольник 8"/>
          <p:cNvSpPr/>
          <p:nvPr/>
        </p:nvSpPr>
        <p:spPr>
          <a:xfrm>
            <a:off x="4254500" y="1403350"/>
            <a:ext cx="1293813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Утверждено</a:t>
            </a:r>
            <a:endParaRPr lang="ru-RU" sz="14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6488" y="1341438"/>
            <a:ext cx="1292225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Исполнено</a:t>
            </a:r>
            <a:r>
              <a:rPr lang="ru-RU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27938" y="1347788"/>
            <a:ext cx="1293812" cy="41116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84655" y="4410290"/>
            <a:ext cx="5137463" cy="432048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6224588" y="4410075"/>
            <a:ext cx="1292225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108 840,6</a:t>
            </a:r>
            <a:endParaRPr lang="ru-RU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41800" y="4441825"/>
            <a:ext cx="1292225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97 204,0</a:t>
            </a:r>
            <a:r>
              <a:rPr lang="ru-RU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615238" y="4429125"/>
            <a:ext cx="1293812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112,0</a:t>
            </a:r>
            <a:r>
              <a:rPr lang="ru-RU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783" name="Прямоугольник 1"/>
          <p:cNvSpPr>
            <a:spLocks noChangeArrowheads="1"/>
          </p:cNvSpPr>
          <p:nvPr/>
        </p:nvSpPr>
        <p:spPr bwMode="auto">
          <a:xfrm>
            <a:off x="168275" y="4510088"/>
            <a:ext cx="1920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>
                <a:solidFill>
                  <a:srgbClr val="45836B"/>
                </a:solidFill>
                <a:latin typeface="Arial Narrow" pitchFamily="34" charset="0"/>
              </a:rPr>
              <a:t>Неналоговые доходы</a:t>
            </a:r>
          </a:p>
        </p:txBody>
      </p:sp>
      <p:sp>
        <p:nvSpPr>
          <p:cNvPr id="32784" name="Прямоугольник 3"/>
          <p:cNvSpPr>
            <a:spLocks noChangeArrowheads="1"/>
          </p:cNvSpPr>
          <p:nvPr/>
        </p:nvSpPr>
        <p:spPr bwMode="auto">
          <a:xfrm>
            <a:off x="168275" y="5062538"/>
            <a:ext cx="1766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>
                <a:solidFill>
                  <a:srgbClr val="45836B"/>
                </a:solidFill>
                <a:latin typeface="Arial Narrow" pitchFamily="34" charset="0"/>
              </a:rPr>
              <a:t>Возвраты остатков</a:t>
            </a:r>
          </a:p>
        </p:txBody>
      </p:sp>
      <p:pic>
        <p:nvPicPr>
          <p:cNvPr id="3278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55" y="5010150"/>
            <a:ext cx="513708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067175" y="5000625"/>
            <a:ext cx="1589088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-110 214</a:t>
            </a:r>
            <a:r>
              <a:rPr lang="ru-RU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,6</a:t>
            </a:r>
            <a:endParaRPr lang="ru-RU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88063" y="5000625"/>
            <a:ext cx="1590675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-111 389,9</a:t>
            </a:r>
            <a:endParaRPr lang="ru-RU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15238" y="5010150"/>
            <a:ext cx="1293812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101,1</a:t>
            </a:r>
            <a:r>
              <a:rPr lang="ru-RU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278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1290638"/>
            <a:ext cx="523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238126" y="1869281"/>
            <a:ext cx="35988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  <a:t>Межбюджетные трансферты, передаваемые бюджетам территориальных фондов ОМС на финансовое обеспечение проведения углубленной диспансеризации застрахованных по ОМС лиц, перенесших новую </a:t>
            </a:r>
            <a:r>
              <a:rPr lang="ru-RU" altLang="ru-RU" sz="1500" b="1" dirty="0" err="1">
                <a:solidFill>
                  <a:srgbClr val="45836B"/>
                </a:solidFill>
                <a:latin typeface="Arial Narrow" pitchFamily="34" charset="0"/>
              </a:rPr>
              <a:t>коронавирусную</a:t>
            </a:r>
            <a: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  <a:t> инфекцию </a:t>
            </a:r>
            <a:r>
              <a:rPr lang="en-US" altLang="ru-RU" sz="1500" b="1" dirty="0" smtClean="0">
                <a:solidFill>
                  <a:srgbClr val="45836B"/>
                </a:solidFill>
                <a:latin typeface="Arial Narrow" pitchFamily="34" charset="0"/>
              </a:rPr>
              <a:t>  </a:t>
            </a:r>
            <a:r>
              <a:rPr lang="ru-RU" altLang="ru-RU" sz="1500" b="1" dirty="0" smtClean="0">
                <a:solidFill>
                  <a:srgbClr val="45836B"/>
                </a:solidFill>
                <a:latin typeface="Arial Narrow" pitchFamily="34" charset="0"/>
              </a:rPr>
              <a:t>(</a:t>
            </a:r>
            <a:r>
              <a:rPr lang="ru-RU" altLang="ru-RU" sz="1500" b="1" dirty="0">
                <a:solidFill>
                  <a:srgbClr val="45836B"/>
                </a:solidFill>
                <a:latin typeface="Arial Narrow" pitchFamily="34" charset="0"/>
              </a:rPr>
              <a:t>COVID-19)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21951" y="2569006"/>
            <a:ext cx="1293812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43 921,6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56167" y="2576654"/>
            <a:ext cx="1293812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100,0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84901" y="2569005"/>
            <a:ext cx="1293812" cy="4111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  <a:cs typeface="Arial" panose="020B0604020202020204" pitchFamily="34" charset="0"/>
              </a:rPr>
              <a:t>43 921,6</a:t>
            </a:r>
            <a:endParaRPr lang="ru-RU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1"/>
          <p:cNvSpPr>
            <a:spLocks noGrp="1"/>
          </p:cNvSpPr>
          <p:nvPr>
            <p:ph/>
          </p:nvPr>
        </p:nvSpPr>
        <p:spPr>
          <a:xfrm>
            <a:off x="0" y="1073150"/>
            <a:ext cx="9075738" cy="61436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ClrTx/>
              <a:buSzTx/>
              <a:buFont typeface="Wingdings 3" pitchFamily="18" charset="2"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Arial Cyr" pitchFamily="34" charset="0"/>
                <a:cs typeface="Arial Cyr" pitchFamily="34" charset="0"/>
              </a:rPr>
              <a:t>      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220913" y="2457450"/>
            <a:ext cx="654050" cy="273050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203450" y="1477963"/>
            <a:ext cx="661988" cy="288925"/>
          </a:xfrm>
          <a:prstGeom prst="flowChartProcess">
            <a:avLst/>
          </a:prstGeom>
          <a:solidFill>
            <a:srgbClr val="EB3623">
              <a:alpha val="9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220913" y="979488"/>
            <a:ext cx="663575" cy="279400"/>
          </a:xfrm>
          <a:prstGeom prst="flowChartProcess">
            <a:avLst/>
          </a:prstGeom>
          <a:gradFill>
            <a:gsLst>
              <a:gs pos="0">
                <a:srgbClr val="409048"/>
              </a:gs>
              <a:gs pos="50000">
                <a:srgbClr val="6FB580"/>
              </a:gs>
              <a:gs pos="100000">
                <a:srgbClr val="B4E7AB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68750" y="2281238"/>
            <a:ext cx="49037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Прямоугольник 1"/>
          <p:cNvSpPr>
            <a:spLocks noChangeArrowheads="1"/>
          </p:cNvSpPr>
          <p:nvPr/>
        </p:nvSpPr>
        <p:spPr bwMode="auto">
          <a:xfrm>
            <a:off x="1743075" y="247650"/>
            <a:ext cx="685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0504D"/>
                </a:solidFill>
              </a:rPr>
              <a:t>Структура расходов бюджета в 2021 году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0688" y="950913"/>
            <a:ext cx="60277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Финансовое обеспечение территориальной программы ОМС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62275" y="1389063"/>
            <a:ext cx="60261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Дополнительное финансовое обеспечение оказания медицинской помощи лицам, застрахованным по ОМС, в том числе с заболеванием и (или) подозрение на заболевание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COVID-19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счет резервного фонда Правительства РФ, бюджета ФФОМС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71800" y="2343150"/>
            <a:ext cx="5884863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Оплата медицинской помощи, оказанной МО Кировской области лицам, застрахованным территориях других субъектов </a:t>
            </a: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bg1">
                    <a:lumMod val="50000"/>
                  </a:schemeClr>
                </a:solidFill>
              </a:rPr>
              <a:t>РФ </a:t>
            </a:r>
          </a:p>
        </p:txBody>
      </p:sp>
      <p:sp>
        <p:nvSpPr>
          <p:cNvPr id="71" name="Блок-схема: процесс 70"/>
          <p:cNvSpPr/>
          <p:nvPr/>
        </p:nvSpPr>
        <p:spPr>
          <a:xfrm>
            <a:off x="2220913" y="3443288"/>
            <a:ext cx="652462" cy="27305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Блок-схема: процесс 73"/>
          <p:cNvSpPr/>
          <p:nvPr/>
        </p:nvSpPr>
        <p:spPr>
          <a:xfrm>
            <a:off x="2220913" y="2954338"/>
            <a:ext cx="652462" cy="273050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2994025" y="2932113"/>
            <a:ext cx="58166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Выполнение управленческих функций Фондом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94025" y="3249613"/>
            <a:ext cx="6065838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Финансовое обеспечение проведения углубленной диспансеризации застрахованных по ОМС лиц, перенесших COVID-19, в рамках реализации территориальной программы ОМС за счет средств резервного фонда Правительства РФ </a:t>
            </a:r>
          </a:p>
        </p:txBody>
      </p:sp>
      <p:sp>
        <p:nvSpPr>
          <p:cNvPr id="80" name="Блок-схема: процесс 79"/>
          <p:cNvSpPr/>
          <p:nvPr/>
        </p:nvSpPr>
        <p:spPr>
          <a:xfrm>
            <a:off x="2225675" y="4162425"/>
            <a:ext cx="652463" cy="273050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81" name="Блок-схема: процесс 80"/>
          <p:cNvSpPr/>
          <p:nvPr/>
        </p:nvSpPr>
        <p:spPr>
          <a:xfrm>
            <a:off x="2232025" y="4983163"/>
            <a:ext cx="652463" cy="27305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2994025" y="4983163"/>
            <a:ext cx="618172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300" b="1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расходов МО на оплату труда врачей и среднего мед. персонала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998788" y="4017963"/>
            <a:ext cx="602615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Финансовое обеспечение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 </a:t>
            </a:r>
          </a:p>
        </p:txBody>
      </p:sp>
      <p:sp>
        <p:nvSpPr>
          <p:cNvPr id="84" name="TextBox 4"/>
          <p:cNvSpPr>
            <a:spLocks noChangeArrowheads="1"/>
          </p:cNvSpPr>
          <p:nvPr/>
        </p:nvSpPr>
        <p:spPr bwMode="auto">
          <a:xfrm>
            <a:off x="2051050" y="5394325"/>
            <a:ext cx="2233613" cy="12525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409048"/>
              </a:gs>
              <a:gs pos="50000">
                <a:srgbClr val="6FB580"/>
              </a:gs>
              <a:gs pos="100000">
                <a:srgbClr val="B4E7A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Кассовое исполнение расходной части бюджета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22 578,6 млн.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1400" b="1" dirty="0">
                <a:solidFill>
                  <a:srgbClr val="FFFFFF"/>
                </a:solidFill>
                <a:cs typeface="Arial" charset="0"/>
              </a:rPr>
              <a:t>руб.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cs typeface="Arial" charset="0"/>
              </a:rPr>
              <a:t>(99,0%)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357688" y="5805488"/>
            <a:ext cx="2330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+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945,5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млн. руб.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(+15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0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%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6" name="TextBox 4"/>
          <p:cNvSpPr>
            <a:spLocks noChangeArrowheads="1"/>
          </p:cNvSpPr>
          <p:nvPr/>
        </p:nvSpPr>
        <p:spPr bwMode="auto">
          <a:xfrm>
            <a:off x="6688138" y="5397500"/>
            <a:ext cx="2184400" cy="1065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6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Расходы </a:t>
            </a:r>
            <a:b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</a:b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2020 году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19 633,1 млн.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руб.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(98,4%)</a:t>
            </a:r>
          </a:p>
        </p:txBody>
      </p:sp>
      <p:sp>
        <p:nvSpPr>
          <p:cNvPr id="87" name="Выгнутая вправо стрелка 86"/>
          <p:cNvSpPr/>
          <p:nvPr/>
        </p:nvSpPr>
        <p:spPr>
          <a:xfrm rot="5400000">
            <a:off x="5198269" y="4944269"/>
            <a:ext cx="431800" cy="2547938"/>
          </a:xfrm>
          <a:prstGeom prst="curvedLeftArrow">
            <a:avLst/>
          </a:prstGeom>
          <a:solidFill>
            <a:srgbClr val="5AB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D33C13"/>
              </a:solidFill>
            </a:endParaRPr>
          </a:p>
        </p:txBody>
      </p:sp>
      <p:grpSp>
        <p:nvGrpSpPr>
          <p:cNvPr id="33815" name="Группа 36"/>
          <p:cNvGrpSpPr>
            <a:grpSpLocks/>
          </p:cNvGrpSpPr>
          <p:nvPr/>
        </p:nvGrpSpPr>
        <p:grpSpPr bwMode="auto">
          <a:xfrm>
            <a:off x="250825" y="971550"/>
            <a:ext cx="1574800" cy="5740400"/>
            <a:chOff x="0" y="0"/>
            <a:chExt cx="1573792" cy="5740989"/>
          </a:xfrm>
        </p:grpSpPr>
        <p:sp>
          <p:nvSpPr>
            <p:cNvPr id="38" name="Блок-схема: процесс 37"/>
            <p:cNvSpPr/>
            <p:nvPr/>
          </p:nvSpPr>
          <p:spPr>
            <a:xfrm>
              <a:off x="0" y="0"/>
              <a:ext cx="1573792" cy="4000910"/>
            </a:xfrm>
            <a:prstGeom prst="flowChartProcess">
              <a:avLst/>
            </a:prstGeom>
            <a:gradFill>
              <a:gsLst>
                <a:gs pos="0">
                  <a:srgbClr val="409048"/>
                </a:gs>
                <a:gs pos="50000">
                  <a:srgbClr val="6FB580"/>
                </a:gs>
                <a:gs pos="100000">
                  <a:srgbClr val="B4E7AB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81,0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  <a:p>
              <a:pPr algn="ctr">
                <a:defRPr/>
              </a:pP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18 228,4 </a:t>
              </a:r>
            </a:p>
            <a:p>
              <a:pPr algn="ctr"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млн. руб.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Блок-схема: процесс 38"/>
            <p:cNvSpPr/>
            <p:nvPr/>
          </p:nvSpPr>
          <p:spPr>
            <a:xfrm>
              <a:off x="11106" y="4061242"/>
              <a:ext cx="1551581" cy="673169"/>
            </a:xfrm>
            <a:prstGeom prst="flowChartProcess">
              <a:avLst/>
            </a:prstGeom>
            <a:solidFill>
              <a:srgbClr val="EB3623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11,7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 algn="ctr">
                <a:defRPr/>
              </a:pP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2 631,8 </a:t>
              </a:r>
              <a:endParaRPr lang="ru-RU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(млн. руб.)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Блок-схема: процесс 39"/>
            <p:cNvSpPr/>
            <p:nvPr/>
          </p:nvSpPr>
          <p:spPr>
            <a:xfrm>
              <a:off x="17452" y="4805856"/>
              <a:ext cx="1538889" cy="176230"/>
            </a:xfrm>
            <a:prstGeom prst="flowChartProcess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6,6 %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173" y="5034480"/>
              <a:ext cx="1567446" cy="1317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0,4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173" y="5418694"/>
              <a:ext cx="1567446" cy="1301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0,1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173" y="5610801"/>
              <a:ext cx="1567446" cy="13018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0,04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173" y="5218648"/>
              <a:ext cx="1567446" cy="1460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0,16</a:t>
              </a:r>
              <a:r>
                <a:rPr lang="ru-RU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352550" y="333375"/>
            <a:ext cx="7467600" cy="584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0504D"/>
                </a:solidFill>
              </a:rPr>
              <a:t>Финансирование Территориальной программы ОМС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0504D"/>
                </a:solidFill>
              </a:rPr>
              <a:t>на 1 застрахованное лицо по ОМС, руб.</a:t>
            </a:r>
          </a:p>
        </p:txBody>
      </p:sp>
      <p:sp>
        <p:nvSpPr>
          <p:cNvPr id="6" name="Прямоугольник 24"/>
          <p:cNvSpPr>
            <a:spLocks noChangeArrowheads="1"/>
          </p:cNvSpPr>
          <p:nvPr/>
        </p:nvSpPr>
        <p:spPr bwMode="auto">
          <a:xfrm>
            <a:off x="2297113" y="5253038"/>
            <a:ext cx="1757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altLang="ru-RU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auto">
          <a:xfrm>
            <a:off x="1525588" y="5973763"/>
            <a:ext cx="13033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31788" y="2128838"/>
            <a:ext cx="1725612" cy="2430462"/>
          </a:xfrm>
          <a:prstGeom prst="flowChartProcess">
            <a:avLst/>
          </a:prstGeom>
          <a:gradFill>
            <a:gsLst>
              <a:gs pos="0">
                <a:srgbClr val="409048"/>
              </a:gs>
              <a:gs pos="50000">
                <a:srgbClr val="6FB580"/>
              </a:gs>
              <a:gs pos="100000">
                <a:srgbClr val="B4E7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11379,8 </a:t>
            </a: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2339975" y="1812925"/>
            <a:ext cx="1735138" cy="2720975"/>
          </a:xfrm>
          <a:prstGeom prst="flowChartProcess">
            <a:avLst/>
          </a:prstGeom>
          <a:gradFill>
            <a:gsLst>
              <a:gs pos="0">
                <a:srgbClr val="409048"/>
              </a:gs>
              <a:gs pos="50000">
                <a:srgbClr val="6FB580"/>
              </a:gs>
              <a:gs pos="100000">
                <a:srgbClr val="B4E7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>
                <a:solidFill>
                  <a:schemeClr val="bg1"/>
                </a:solidFill>
              </a:rPr>
              <a:t>12413,1 </a:t>
            </a: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4365625" y="1504950"/>
            <a:ext cx="1716088" cy="3028950"/>
          </a:xfrm>
          <a:prstGeom prst="flowChartProcess">
            <a:avLst/>
          </a:prstGeom>
          <a:gradFill>
            <a:gsLst>
              <a:gs pos="0">
                <a:srgbClr val="409048"/>
              </a:gs>
              <a:gs pos="50000">
                <a:srgbClr val="6FB580"/>
              </a:gs>
              <a:gs pos="100000">
                <a:srgbClr val="B4E7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13892,0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788" y="4876800"/>
            <a:ext cx="1725612" cy="330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2019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1788" y="4560888"/>
            <a:ext cx="1725612" cy="2825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10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22513" y="4576763"/>
            <a:ext cx="1752600" cy="3000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71,8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360863" y="4518025"/>
            <a:ext cx="1720850" cy="3762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76,5</a:t>
            </a: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331788" y="2216150"/>
            <a:ext cx="1725612" cy="2432050"/>
          </a:xfrm>
          <a:prstGeom prst="flowChartProcess">
            <a:avLst/>
          </a:prstGeom>
          <a:gradFill>
            <a:gsLst>
              <a:gs pos="0">
                <a:srgbClr val="409048"/>
              </a:gs>
              <a:gs pos="50000">
                <a:srgbClr val="6FB580"/>
              </a:gs>
              <a:gs pos="100000">
                <a:srgbClr val="B4E7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12413,1</a:t>
            </a:r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2339975" y="1854200"/>
            <a:ext cx="1735138" cy="2722563"/>
          </a:xfrm>
          <a:prstGeom prst="flowChartProcess">
            <a:avLst/>
          </a:prstGeom>
          <a:gradFill>
            <a:gsLst>
              <a:gs pos="0">
                <a:srgbClr val="409048"/>
              </a:gs>
              <a:gs pos="50000">
                <a:srgbClr val="6FB580"/>
              </a:gs>
              <a:gs pos="100000">
                <a:srgbClr val="B4E7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13508,2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1788" y="4594225"/>
            <a:ext cx="1725612" cy="282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73,3</a:t>
            </a:r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6200775" y="2068513"/>
            <a:ext cx="461963" cy="331787"/>
          </a:xfrm>
          <a:prstGeom prst="flowChartProcess">
            <a:avLst/>
          </a:prstGeom>
          <a:gradFill>
            <a:gsLst>
              <a:gs pos="0">
                <a:srgbClr val="409048"/>
              </a:gs>
              <a:gs pos="50000">
                <a:srgbClr val="6FB580"/>
              </a:gs>
              <a:gs pos="100000">
                <a:srgbClr val="B4E7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16713" y="1995488"/>
            <a:ext cx="2268537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программа ОМС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200775" y="2565400"/>
            <a:ext cx="476250" cy="3667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6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1100" b="1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772275" y="2541588"/>
            <a:ext cx="2325688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областного бюджета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322513" y="4881563"/>
            <a:ext cx="1752600" cy="325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2020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365625" y="4881563"/>
            <a:ext cx="1716088" cy="3254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2021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1139825" y="1795463"/>
            <a:ext cx="2058988" cy="325437"/>
          </a:xfrm>
          <a:prstGeom prst="line">
            <a:avLst/>
          </a:prstGeom>
          <a:ln w="44450" cap="rnd" cmpd="sng">
            <a:solidFill>
              <a:srgbClr val="E22B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3300413" y="1487488"/>
            <a:ext cx="2012950" cy="301625"/>
          </a:xfrm>
          <a:prstGeom prst="line">
            <a:avLst/>
          </a:prstGeom>
          <a:ln w="41275" cap="rnd" cmpd="sng">
            <a:solidFill>
              <a:srgbClr val="E22B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>
            <a:off x="1046163" y="2095500"/>
            <a:ext cx="114300" cy="106363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3206750" y="1731963"/>
            <a:ext cx="114300" cy="104775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6" name="Блок-схема: узел 65"/>
          <p:cNvSpPr/>
          <p:nvPr/>
        </p:nvSpPr>
        <p:spPr>
          <a:xfrm>
            <a:off x="5229225" y="1422400"/>
            <a:ext cx="98425" cy="104775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6224588" y="3173413"/>
            <a:ext cx="374650" cy="0"/>
          </a:xfrm>
          <a:prstGeom prst="line">
            <a:avLst/>
          </a:prstGeom>
          <a:ln w="25400" cap="rnd" cmpd="sng">
            <a:solidFill>
              <a:srgbClr val="E22B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Блок-схема: узел 71"/>
          <p:cNvSpPr/>
          <p:nvPr/>
        </p:nvSpPr>
        <p:spPr>
          <a:xfrm>
            <a:off x="6200775" y="3116263"/>
            <a:ext cx="98425" cy="10636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3" name="Блок-схема: узел 72"/>
          <p:cNvSpPr/>
          <p:nvPr/>
        </p:nvSpPr>
        <p:spPr>
          <a:xfrm>
            <a:off x="6592888" y="3113088"/>
            <a:ext cx="111125" cy="1016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786563" y="2932113"/>
            <a:ext cx="2268537" cy="4127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норматив</a:t>
            </a:r>
          </a:p>
        </p:txBody>
      </p:sp>
      <p:sp>
        <p:nvSpPr>
          <p:cNvPr id="40994" name="TextBox 68"/>
          <p:cNvSpPr txBox="1">
            <a:spLocks noChangeArrowheads="1"/>
          </p:cNvSpPr>
          <p:nvPr/>
        </p:nvSpPr>
        <p:spPr bwMode="auto">
          <a:xfrm>
            <a:off x="650875" y="1727200"/>
            <a:ext cx="1017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12614,5</a:t>
            </a:r>
          </a:p>
        </p:txBody>
      </p:sp>
      <p:sp>
        <p:nvSpPr>
          <p:cNvPr id="40995" name="TextBox 75"/>
          <p:cNvSpPr txBox="1">
            <a:spLocks noChangeArrowheads="1"/>
          </p:cNvSpPr>
          <p:nvPr/>
        </p:nvSpPr>
        <p:spPr bwMode="auto">
          <a:xfrm>
            <a:off x="2755900" y="1296988"/>
            <a:ext cx="1017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13508,2</a:t>
            </a:r>
          </a:p>
        </p:txBody>
      </p:sp>
      <p:sp>
        <p:nvSpPr>
          <p:cNvPr id="40996" name="TextBox 76"/>
          <p:cNvSpPr txBox="1">
            <a:spLocks noChangeArrowheads="1"/>
          </p:cNvSpPr>
          <p:nvPr/>
        </p:nvSpPr>
        <p:spPr bwMode="auto">
          <a:xfrm>
            <a:off x="4770438" y="1089025"/>
            <a:ext cx="101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13981,0</a:t>
            </a:r>
          </a:p>
        </p:txBody>
      </p:sp>
      <p:pic>
        <p:nvPicPr>
          <p:cNvPr id="41001" name="Picture 41" descr="D:\Work\отчет о работе фонда 2020\lg!u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096963"/>
            <a:ext cx="14081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Другая 9">
      <a:dk1>
        <a:sysClr val="windowText" lastClr="000000"/>
      </a:dk1>
      <a:lt1>
        <a:sysClr val="window" lastClr="FFFFFF"/>
      </a:lt1>
      <a:dk2>
        <a:srgbClr val="4E5B6F"/>
      </a:dk2>
      <a:lt2>
        <a:srgbClr val="DFEFDF"/>
      </a:lt2>
      <a:accent1>
        <a:srgbClr val="67B56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5FB163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9010</TotalTime>
  <Words>805</Words>
  <Application>Microsoft Office PowerPoint</Application>
  <PresentationFormat>Экран (4:3)</PresentationFormat>
  <Paragraphs>166</Paragraphs>
  <Slides>12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Открытая</vt:lpstr>
      <vt:lpstr>Волна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Клюкова О.Б.</cp:lastModifiedBy>
  <cp:revision>638</cp:revision>
  <cp:lastPrinted>2021-03-17T11:09:40Z</cp:lastPrinted>
  <dcterms:created xsi:type="dcterms:W3CDTF">2012-03-12T05:16:43Z</dcterms:created>
  <dcterms:modified xsi:type="dcterms:W3CDTF">2022-05-26T05:23:45Z</dcterms:modified>
</cp:coreProperties>
</file>