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4" r:id="rId2"/>
    <p:sldMasterId id="2147483696" r:id="rId3"/>
  </p:sldMasterIdLst>
  <p:notesMasterIdLst>
    <p:notesMasterId r:id="rId51"/>
  </p:notesMasterIdLst>
  <p:sldIdLst>
    <p:sldId id="276" r:id="rId4"/>
    <p:sldId id="350" r:id="rId5"/>
    <p:sldId id="283" r:id="rId6"/>
    <p:sldId id="284" r:id="rId7"/>
    <p:sldId id="275" r:id="rId8"/>
    <p:sldId id="274" r:id="rId9"/>
    <p:sldId id="291" r:id="rId10"/>
    <p:sldId id="263" r:id="rId11"/>
    <p:sldId id="277" r:id="rId12"/>
    <p:sldId id="335" r:id="rId13"/>
    <p:sldId id="337" r:id="rId14"/>
    <p:sldId id="338" r:id="rId15"/>
    <p:sldId id="292" r:id="rId16"/>
    <p:sldId id="293" r:id="rId17"/>
    <p:sldId id="302" r:id="rId18"/>
    <p:sldId id="294" r:id="rId19"/>
    <p:sldId id="278" r:id="rId20"/>
    <p:sldId id="296" r:id="rId21"/>
    <p:sldId id="345" r:id="rId22"/>
    <p:sldId id="305" r:id="rId23"/>
    <p:sldId id="343" r:id="rId24"/>
    <p:sldId id="325" r:id="rId25"/>
    <p:sldId id="308" r:id="rId26"/>
    <p:sldId id="347" r:id="rId27"/>
    <p:sldId id="344" r:id="rId28"/>
    <p:sldId id="326" r:id="rId29"/>
    <p:sldId id="313" r:id="rId30"/>
    <p:sldId id="312" r:id="rId31"/>
    <p:sldId id="346" r:id="rId32"/>
    <p:sldId id="316" r:id="rId33"/>
    <p:sldId id="287" r:id="rId34"/>
    <p:sldId id="341" r:id="rId35"/>
    <p:sldId id="318" r:id="rId36"/>
    <p:sldId id="327" r:id="rId37"/>
    <p:sldId id="328" r:id="rId38"/>
    <p:sldId id="317" r:id="rId39"/>
    <p:sldId id="321" r:id="rId40"/>
    <p:sldId id="323" r:id="rId41"/>
    <p:sldId id="322" r:id="rId42"/>
    <p:sldId id="324" r:id="rId43"/>
    <p:sldId id="280" r:id="rId44"/>
    <p:sldId id="329" r:id="rId45"/>
    <p:sldId id="289" r:id="rId46"/>
    <p:sldId id="330" r:id="rId47"/>
    <p:sldId id="348" r:id="rId48"/>
    <p:sldId id="349" r:id="rId49"/>
    <p:sldId id="339" r:id="rId50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9ECF9"/>
    <a:srgbClr val="D6DDFE"/>
    <a:srgbClr val="E1DEF6"/>
    <a:srgbClr val="4682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594" y="-3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tableStyles" Target="tableStyle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viewProps" Target="viewProps.xml"/><Relationship Id="rId5" Type="http://schemas.openxmlformats.org/officeDocument/2006/relationships/slide" Target="slides/slide2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8" Type="http://schemas.openxmlformats.org/officeDocument/2006/relationships/slide" Target="slides/slide5.xml"/><Relationship Id="rId51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372DB4-45CF-4133-91B1-882EBFC8F6B7}" type="datetimeFigureOut">
              <a:rPr lang="ru-RU" smtClean="0"/>
              <a:t>19.06.2020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12326F-89C2-421A-8FBA-90FC9A11F8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62264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3686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948D2040-C846-4DF6-99AB-EF7CCBAC31C4}" type="slidenum">
              <a:rPr lang="ru-RU" altLang="ru-RU" smtClean="0">
                <a:latin typeface="Arial" pitchFamily="34" charset="0"/>
              </a:rPr>
              <a:pPr eaLnBrk="1" hangingPunct="1">
                <a:spcBef>
                  <a:spcPct val="0"/>
                </a:spcBef>
              </a:pPr>
              <a:t>11</a:t>
            </a:fld>
            <a:endParaRPr lang="ru-RU" altLang="ru-RU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79A91-9A8E-4F46-89E3-12DAAC094A09}" type="datetimeFigureOut">
              <a:rPr lang="ru-RU" smtClean="0"/>
              <a:t>19.06.2020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590413-8C84-4635-953E-34D2BABF42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50128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79A91-9A8E-4F46-89E3-12DAAC094A09}" type="datetimeFigureOut">
              <a:rPr lang="ru-RU" smtClean="0"/>
              <a:t>19.06.2020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590413-8C84-4635-953E-34D2BABF42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26171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79A91-9A8E-4F46-89E3-12DAAC094A09}" type="datetimeFigureOut">
              <a:rPr lang="ru-RU" smtClean="0"/>
              <a:t>19.06.2020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590413-8C84-4635-953E-34D2BABF42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69881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15DFE-966D-4AFB-83B4-B80DE8B7372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19.06.2020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758D4-2BF6-4E93-BC30-AABCBB5DF03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70665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15DFE-966D-4AFB-83B4-B80DE8B7372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19.06.2020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758D4-2BF6-4E93-BC30-AABCBB5DF03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62912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15DFE-966D-4AFB-83B4-B80DE8B7372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19.06.2020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758D4-2BF6-4E93-BC30-AABCBB5DF03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10702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15DFE-966D-4AFB-83B4-B80DE8B7372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19.06.2020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758D4-2BF6-4E93-BC30-AABCBB5DF03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12043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15DFE-966D-4AFB-83B4-B80DE8B7372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19.06.2020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758D4-2BF6-4E93-BC30-AABCBB5DF03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19387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15DFE-966D-4AFB-83B4-B80DE8B7372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19.06.2020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758D4-2BF6-4E93-BC30-AABCBB5DF03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905472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15DFE-966D-4AFB-83B4-B80DE8B7372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19.06.2020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758D4-2BF6-4E93-BC30-AABCBB5DF03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345075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15DFE-966D-4AFB-83B4-B80DE8B7372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19.06.2020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758D4-2BF6-4E93-BC30-AABCBB5DF03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20495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79A91-9A8E-4F46-89E3-12DAAC094A09}" type="datetimeFigureOut">
              <a:rPr lang="ru-RU" smtClean="0"/>
              <a:t>19.06.2020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590413-8C84-4635-953E-34D2BABF42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44563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15DFE-966D-4AFB-83B4-B80DE8B7372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19.06.2020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758D4-2BF6-4E93-BC30-AABCBB5DF03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85052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15DFE-966D-4AFB-83B4-B80DE8B7372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19.06.2020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758D4-2BF6-4E93-BC30-AABCBB5DF03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518982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15DFE-966D-4AFB-83B4-B80DE8B7372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19.06.2020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758D4-2BF6-4E93-BC30-AABCBB5DF03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407891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15DFE-966D-4AFB-83B4-B80DE8B7372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19.06.2020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758D4-2BF6-4E93-BC30-AABCBB5DF03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081367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15DFE-966D-4AFB-83B4-B80DE8B7372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19.06.2020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758D4-2BF6-4E93-BC30-AABCBB5DF03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253678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15DFE-966D-4AFB-83B4-B80DE8B7372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19.06.2020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758D4-2BF6-4E93-BC30-AABCBB5DF03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347088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15DFE-966D-4AFB-83B4-B80DE8B7372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19.06.2020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758D4-2BF6-4E93-BC30-AABCBB5DF03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763021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15DFE-966D-4AFB-83B4-B80DE8B7372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19.06.2020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758D4-2BF6-4E93-BC30-AABCBB5DF03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919533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15DFE-966D-4AFB-83B4-B80DE8B7372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19.06.2020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758D4-2BF6-4E93-BC30-AABCBB5DF03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643707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15DFE-966D-4AFB-83B4-B80DE8B7372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19.06.2020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758D4-2BF6-4E93-BC30-AABCBB5DF03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70699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79A91-9A8E-4F46-89E3-12DAAC094A09}" type="datetimeFigureOut">
              <a:rPr lang="ru-RU" smtClean="0"/>
              <a:t>19.06.2020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590413-8C84-4635-953E-34D2BABF42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622487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15DFE-966D-4AFB-83B4-B80DE8B7372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19.06.2020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758D4-2BF6-4E93-BC30-AABCBB5DF03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303703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15DFE-966D-4AFB-83B4-B80DE8B7372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19.06.2020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758D4-2BF6-4E93-BC30-AABCBB5DF03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781020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15DFE-966D-4AFB-83B4-B80DE8B7372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19.06.2020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758D4-2BF6-4E93-BC30-AABCBB5DF03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535169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15DFE-966D-4AFB-83B4-B80DE8B7372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19.06.2020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758D4-2BF6-4E93-BC30-AABCBB5DF03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53793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79A91-9A8E-4F46-89E3-12DAAC094A09}" type="datetimeFigureOut">
              <a:rPr lang="ru-RU" smtClean="0"/>
              <a:t>19.06.2020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590413-8C84-4635-953E-34D2BABF42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77206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79A91-9A8E-4F46-89E3-12DAAC094A09}" type="datetimeFigureOut">
              <a:rPr lang="ru-RU" smtClean="0"/>
              <a:t>19.06.2020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590413-8C84-4635-953E-34D2BABF42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42089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79A91-9A8E-4F46-89E3-12DAAC094A09}" type="datetimeFigureOut">
              <a:rPr lang="ru-RU" smtClean="0"/>
              <a:t>19.06.2020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590413-8C84-4635-953E-34D2BABF42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02180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79A91-9A8E-4F46-89E3-12DAAC094A09}" type="datetimeFigureOut">
              <a:rPr lang="ru-RU" smtClean="0"/>
              <a:t>19.06.2020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590413-8C84-4635-953E-34D2BABF42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1196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79A91-9A8E-4F46-89E3-12DAAC094A09}" type="datetimeFigureOut">
              <a:rPr lang="ru-RU" smtClean="0"/>
              <a:t>19.06.2020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590413-8C84-4635-953E-34D2BABF42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1074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79A91-9A8E-4F46-89E3-12DAAC094A09}" type="datetimeFigureOut">
              <a:rPr lang="ru-RU" smtClean="0"/>
              <a:t>19.06.2020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590413-8C84-4635-953E-34D2BABF42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30985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F79A91-9A8E-4F46-89E3-12DAAC094A09}" type="datetimeFigureOut">
              <a:rPr lang="ru-RU" smtClean="0"/>
              <a:t>19.06.2020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590413-8C84-4635-953E-34D2BABF42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8481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315DFE-966D-4AFB-83B4-B80DE8B7372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19.06.2020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B758D4-2BF6-4E93-BC30-AABCBB5DF03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1846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315DFE-966D-4AFB-83B4-B80DE8B7372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19.06.2020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B758D4-2BF6-4E93-BC30-AABCBB5DF03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503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4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4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4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O:\Общие папки доступные всем отделам\IT_Share\Черезов\отчет2019\обложка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77825" y="-71438"/>
            <a:ext cx="9899650" cy="7000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40511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864096"/>
          </a:xfrm>
        </p:spPr>
        <p:txBody>
          <a:bodyPr>
            <a:normAutofit fontScale="90000"/>
          </a:bodyPr>
          <a:lstStyle/>
          <a:p>
            <a:r>
              <a:rPr lang="ru-RU" altLang="ru-RU" sz="2700" b="1" dirty="0">
                <a:solidFill>
                  <a:srgbClr val="468283"/>
                </a:solidFill>
                <a:latin typeface="Arial" charset="0"/>
                <a:ea typeface="+mn-ea"/>
                <a:cs typeface="Arial" charset="0"/>
              </a:rPr>
              <a:t>Показатели исполнения по расходам </a:t>
            </a:r>
            <a:r>
              <a:rPr lang="ru-RU" altLang="ru-RU" b="1" dirty="0">
                <a:solidFill>
                  <a:srgbClr val="468283"/>
                </a:solidFill>
              </a:rPr>
              <a:t/>
            </a:r>
            <a:br>
              <a:rPr lang="ru-RU" altLang="ru-RU" b="1" dirty="0">
                <a:solidFill>
                  <a:srgbClr val="468283"/>
                </a:solidFill>
              </a:rPr>
            </a:br>
            <a:endParaRPr lang="ru-RU" dirty="0"/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7452320" y="260648"/>
            <a:ext cx="1584325" cy="400050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b="1" dirty="0">
                <a:solidFill>
                  <a:srgbClr val="468283"/>
                </a:solidFill>
              </a:rPr>
              <a:t>тыс. руб.</a:t>
            </a:r>
          </a:p>
        </p:txBody>
      </p:sp>
      <p:graphicFrame>
        <p:nvGraphicFramePr>
          <p:cNvPr id="6" name="Group 1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3844319"/>
              </p:ext>
            </p:extLst>
          </p:nvPr>
        </p:nvGraphicFramePr>
        <p:xfrm>
          <a:off x="395536" y="692696"/>
          <a:ext cx="8641085" cy="5922863"/>
        </p:xfrm>
        <a:graphic>
          <a:graphicData uri="http://schemas.openxmlformats.org/drawingml/2006/table">
            <a:tbl>
              <a:tblPr/>
              <a:tblGrid>
                <a:gridCol w="4706867"/>
                <a:gridCol w="1341805"/>
                <a:gridCol w="1181327"/>
                <a:gridCol w="1411086"/>
              </a:tblGrid>
              <a:tr h="462097">
                <a:tc>
                  <a:txBody>
                    <a:bodyPr/>
                    <a:lstStyle/>
                    <a:p>
                      <a:pPr marL="109538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Lucida Sans Unicode" pitchFamily="34" charset="0"/>
                          <a:cs typeface="Arial" charset="0"/>
                        </a:rPr>
                        <a:t>Показатели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695" marB="4569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Lucida Sans Unicode" pitchFamily="34" charset="0"/>
                          <a:cs typeface="Arial" charset="0"/>
                        </a:rPr>
                        <a:t>Утверждено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695" marB="4569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Lucida Sans Unicode" pitchFamily="34" charset="0"/>
                          <a:cs typeface="Arial" charset="0"/>
                        </a:rPr>
                        <a:t>Исполнено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695" marB="4569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Lucida Sans Unicode" pitchFamily="34" charset="0"/>
                          <a:cs typeface="Arial" charset="0"/>
                        </a:rPr>
                        <a:t>%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695" marB="4569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/>
                    </a:solidFill>
                  </a:tcPr>
                </a:tc>
              </a:tr>
              <a:tr h="3653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Расходы бюджета ─ всего</a:t>
                      </a:r>
                    </a:p>
                  </a:txBody>
                  <a:tcPr marL="72000" marR="9525" marT="9520" marB="0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charset="0"/>
                          <a:cs typeface="Arial" charset="0"/>
                        </a:rPr>
                        <a:t>18 493 798</a:t>
                      </a:r>
                    </a:p>
                  </a:txBody>
                  <a:tcPr marL="9525" marR="108000" marT="9520" marB="0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charset="0"/>
                          <a:cs typeface="Arial" charset="0"/>
                        </a:rPr>
                        <a:t>18 256 247</a:t>
                      </a:r>
                    </a:p>
                  </a:txBody>
                  <a:tcPr marL="9525" marR="108000" marT="9520" marB="0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charset="0"/>
                          <a:cs typeface="Arial" charset="0"/>
                        </a:rPr>
                        <a:t>98,7</a:t>
                      </a:r>
                    </a:p>
                  </a:txBody>
                  <a:tcPr marL="9525" marR="108000" marT="9520" marB="0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</a:tr>
              <a:tr h="658745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1" kern="1200" dirty="0" smtClean="0">
                          <a:solidFill>
                            <a:srgbClr val="468283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Финансовое обеспечение Территориальной программы ОМС в рамках базовой программы ОМС за счет субвенций ФФОМС </a:t>
                      </a:r>
                    </a:p>
                  </a:txBody>
                  <a:tcPr marL="72000" marR="9525" marT="9520" marB="0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kern="1200" dirty="0" smtClean="0">
                          <a:solidFill>
                            <a:srgbClr val="468283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16 198 615</a:t>
                      </a:r>
                    </a:p>
                  </a:txBody>
                  <a:tcPr marL="9525" marR="108000" marT="9520" marB="0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kern="1200" dirty="0" smtClean="0">
                          <a:solidFill>
                            <a:srgbClr val="468283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16 105 052</a:t>
                      </a:r>
                    </a:p>
                  </a:txBody>
                  <a:tcPr marL="9525" marR="108000" marT="9520" marB="0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kern="1200" dirty="0" smtClean="0">
                          <a:solidFill>
                            <a:srgbClr val="468283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99,4</a:t>
                      </a:r>
                    </a:p>
                  </a:txBody>
                  <a:tcPr marL="9525" marR="108000" marT="9520" marB="0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2381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1" kern="1200" dirty="0" smtClean="0">
                          <a:solidFill>
                            <a:srgbClr val="468283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Межбюджетные трансферты ТФОМС иных субъектов РФ</a:t>
                      </a:r>
                    </a:p>
                  </a:txBody>
                  <a:tcPr marL="72000" marR="9525" marT="9520" marB="0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kern="1200" dirty="0" smtClean="0">
                          <a:solidFill>
                            <a:srgbClr val="468283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525 000</a:t>
                      </a:r>
                    </a:p>
                  </a:txBody>
                  <a:tcPr marL="9525" marR="108000" marT="9520" marB="0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kern="1200" dirty="0" smtClean="0">
                          <a:solidFill>
                            <a:srgbClr val="468283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525 000</a:t>
                      </a:r>
                    </a:p>
                  </a:txBody>
                  <a:tcPr marL="9525" marR="108000" marT="9520" marB="0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kern="1200" dirty="0" smtClean="0">
                          <a:solidFill>
                            <a:srgbClr val="468283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100,0</a:t>
                      </a:r>
                    </a:p>
                  </a:txBody>
                  <a:tcPr marL="9525" marR="108000" marT="9520" marB="0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7431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1" kern="1200" dirty="0" smtClean="0">
                          <a:solidFill>
                            <a:srgbClr val="468283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Финансовое обеспечение дополнительных видов и условий оказания медицинской помощи, не установленных базовой программой ОМС </a:t>
                      </a:r>
                    </a:p>
                  </a:txBody>
                  <a:tcPr marL="72000" marR="9525" marT="9520" marB="0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kern="1200" dirty="0" smtClean="0">
                          <a:solidFill>
                            <a:srgbClr val="468283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98 262</a:t>
                      </a:r>
                    </a:p>
                  </a:txBody>
                  <a:tcPr marL="9525" marR="108000" marT="9520" marB="0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kern="1200" dirty="0" smtClean="0">
                          <a:solidFill>
                            <a:srgbClr val="468283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98 218</a:t>
                      </a:r>
                    </a:p>
                  </a:txBody>
                  <a:tcPr marL="9525" marR="108000" marT="9520" marB="0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kern="1200" dirty="0" smtClean="0">
                          <a:solidFill>
                            <a:srgbClr val="468283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99,9</a:t>
                      </a:r>
                    </a:p>
                  </a:txBody>
                  <a:tcPr marL="9525" marR="108000" marT="9520" marB="0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225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1" kern="1200" dirty="0" smtClean="0">
                          <a:solidFill>
                            <a:srgbClr val="468283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Расходы на финансовое обеспечение реализации Территориальной программы ОМС Кировской области</a:t>
                      </a:r>
                    </a:p>
                  </a:txBody>
                  <a:tcPr marL="72000" marR="9525" marT="9520" marB="0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kern="1200" dirty="0" smtClean="0">
                          <a:solidFill>
                            <a:srgbClr val="468283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 1 500</a:t>
                      </a:r>
                    </a:p>
                  </a:txBody>
                  <a:tcPr marL="9525" marR="108000" marT="9520" marB="0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kern="1200" dirty="0" smtClean="0">
                          <a:solidFill>
                            <a:srgbClr val="468283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1 500</a:t>
                      </a:r>
                    </a:p>
                  </a:txBody>
                  <a:tcPr marL="9525" marR="108000" marT="9520" marB="0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1400" b="1" kern="1200" dirty="0" smtClean="0">
                        <a:solidFill>
                          <a:srgbClr val="468283"/>
                        </a:solidFill>
                        <a:latin typeface="Arial" charset="0"/>
                        <a:ea typeface="+mn-ea"/>
                        <a:cs typeface="Arial" charset="0"/>
                      </a:endParaRPr>
                    </a:p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kern="1200" dirty="0" smtClean="0">
                          <a:solidFill>
                            <a:srgbClr val="468283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100,0</a:t>
                      </a:r>
                    </a:p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1400" b="1" kern="1200" dirty="0" smtClean="0">
                        <a:solidFill>
                          <a:srgbClr val="468283"/>
                        </a:solidFill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9525" marR="108000" marT="9520" marB="0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8745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1" kern="1200" dirty="0" smtClean="0">
                          <a:solidFill>
                            <a:srgbClr val="468283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Оплата медицинской помощи, оказанной МО Кировской области лицам, застрахованным на территории других субъектов РФ</a:t>
                      </a:r>
                    </a:p>
                  </a:txBody>
                  <a:tcPr marL="72000" marR="9525" marT="9520" marB="0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kern="1200" dirty="0" smtClean="0">
                          <a:solidFill>
                            <a:srgbClr val="468283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1 390 000</a:t>
                      </a:r>
                    </a:p>
                  </a:txBody>
                  <a:tcPr marL="9525" marR="108000" marT="9520" marB="0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kern="1200" dirty="0" smtClean="0">
                          <a:solidFill>
                            <a:srgbClr val="468283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1 338 644</a:t>
                      </a:r>
                    </a:p>
                  </a:txBody>
                  <a:tcPr marL="9525" marR="108000" marT="9520" marB="0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kern="1200" dirty="0" smtClean="0">
                          <a:solidFill>
                            <a:srgbClr val="468283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96,3</a:t>
                      </a:r>
                    </a:p>
                  </a:txBody>
                  <a:tcPr marL="9525" marR="108000" marT="9520" marB="0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544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1" kern="1200" dirty="0" smtClean="0">
                          <a:solidFill>
                            <a:srgbClr val="468283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Финансовое обеспечение мероприятий по организации дополнительного профессионального образования медицинских работников по программам повышения квалификации, а также по приобретению и проведению ремонта медицинского оборудования</a:t>
                      </a:r>
                    </a:p>
                  </a:txBody>
                  <a:tcPr marL="72000" marR="9525" marT="9520" marB="0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kern="1200" dirty="0" smtClean="0">
                          <a:solidFill>
                            <a:srgbClr val="468283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102 778</a:t>
                      </a:r>
                    </a:p>
                  </a:txBody>
                  <a:tcPr marL="9525" marR="108000" marT="9520" marB="0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kern="1200" dirty="0" smtClean="0">
                          <a:solidFill>
                            <a:srgbClr val="468283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98 767</a:t>
                      </a:r>
                    </a:p>
                  </a:txBody>
                  <a:tcPr marL="9525" marR="108000" marT="9520" marB="0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kern="1200" dirty="0" smtClean="0">
                          <a:solidFill>
                            <a:srgbClr val="468283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96,1</a:t>
                      </a:r>
                    </a:p>
                  </a:txBody>
                  <a:tcPr marL="9525" marR="108000" marT="9520" marB="0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8745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1" kern="1200" dirty="0" err="1" smtClean="0">
                          <a:solidFill>
                            <a:srgbClr val="468283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Софинансирование</a:t>
                      </a:r>
                      <a:r>
                        <a:rPr lang="ru-RU" sz="1200" b="1" kern="1200" dirty="0" smtClean="0">
                          <a:solidFill>
                            <a:srgbClr val="468283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 расходов медицинских организаций на оплату труда врачей и среднего медицинского персонала</a:t>
                      </a:r>
                    </a:p>
                  </a:txBody>
                  <a:tcPr marL="72000" marR="9525" marT="9520" marB="0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kern="1200" dirty="0" smtClean="0">
                          <a:solidFill>
                            <a:srgbClr val="468283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100 403</a:t>
                      </a:r>
                    </a:p>
                  </a:txBody>
                  <a:tcPr marL="9525" marR="108000" marT="9520" marB="0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kern="1200" dirty="0" smtClean="0">
                          <a:solidFill>
                            <a:srgbClr val="468283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15 352</a:t>
                      </a:r>
                    </a:p>
                  </a:txBody>
                  <a:tcPr marL="9525" marR="108000" marT="9520" marB="0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kern="1200" dirty="0" smtClean="0">
                          <a:solidFill>
                            <a:srgbClr val="468283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15,3</a:t>
                      </a:r>
                    </a:p>
                  </a:txBody>
                  <a:tcPr marL="9525" marR="108000" marT="9520" marB="0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379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1" kern="1200" dirty="0" smtClean="0">
                          <a:solidFill>
                            <a:srgbClr val="468283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Выполнение управленческих функций ТФОМС</a:t>
                      </a:r>
                    </a:p>
                  </a:txBody>
                  <a:tcPr marL="72000" marR="9525" marT="9520" marB="0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kern="1200" dirty="0" smtClean="0">
                          <a:solidFill>
                            <a:srgbClr val="468283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77 240</a:t>
                      </a:r>
                    </a:p>
                  </a:txBody>
                  <a:tcPr marL="9525" marR="108000" marT="9520" marB="0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kern="1200" dirty="0" smtClean="0">
                          <a:solidFill>
                            <a:srgbClr val="468283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73 714</a:t>
                      </a:r>
                    </a:p>
                  </a:txBody>
                  <a:tcPr marL="9525" marR="108000" marT="9520" marB="0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kern="1200" dirty="0" smtClean="0">
                          <a:solidFill>
                            <a:srgbClr val="468283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95,4</a:t>
                      </a:r>
                    </a:p>
                  </a:txBody>
                  <a:tcPr marL="9525" marR="108000" marT="9520" marB="0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720054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Скругленный прямоугольник 72"/>
          <p:cNvSpPr/>
          <p:nvPr/>
        </p:nvSpPr>
        <p:spPr>
          <a:xfrm>
            <a:off x="6633776" y="2671733"/>
            <a:ext cx="2357437" cy="76676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solidFill>
                <a:schemeClr val="tx1">
                  <a:lumMod val="50000"/>
                </a:schemeClr>
              </a:solidFill>
              <a:latin typeface="Times New Roman" pitchFamily="18" charset="0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72" name="Скругленный прямоугольник 71"/>
          <p:cNvSpPr/>
          <p:nvPr/>
        </p:nvSpPr>
        <p:spPr>
          <a:xfrm>
            <a:off x="2968625" y="2664571"/>
            <a:ext cx="3306763" cy="75247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solidFill>
                <a:schemeClr val="tx1">
                  <a:lumMod val="50000"/>
                </a:schemeClr>
              </a:solidFill>
              <a:latin typeface="Times New Roman" pitchFamily="18" charset="0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11956" y="2650283"/>
            <a:ext cx="2305050" cy="76676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solidFill>
                <a:schemeClr val="tx1">
                  <a:lumMod val="50000"/>
                </a:schemeClr>
              </a:solidFill>
              <a:latin typeface="Times New Roman" pitchFamily="18" charset="0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476375" y="4368800"/>
            <a:ext cx="671513" cy="606425"/>
          </a:xfrm>
          <a:prstGeom prst="roundRect">
            <a:avLst/>
          </a:prstGeom>
          <a:solidFill>
            <a:schemeClr val="bg1">
              <a:lumMod val="75000"/>
              <a:alpha val="32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842 </a:t>
            </a:r>
          </a:p>
          <a:p>
            <a:pPr algn="ctr">
              <a:defRPr/>
            </a:pP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158</a:t>
            </a:r>
          </a:p>
        </p:txBody>
      </p:sp>
      <p:sp>
        <p:nvSpPr>
          <p:cNvPr id="21510" name="TextBox 7"/>
          <p:cNvSpPr txBox="1">
            <a:spLocks noChangeArrowheads="1"/>
          </p:cNvSpPr>
          <p:nvPr/>
        </p:nvSpPr>
        <p:spPr bwMode="auto">
          <a:xfrm>
            <a:off x="725986" y="116632"/>
            <a:ext cx="779938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0"/>
              </a:spcBef>
              <a:buClrTx/>
              <a:buSzTx/>
              <a:buFont typeface="Wingdings 3" pitchFamily="18" charset="2"/>
              <a:buNone/>
            </a:pPr>
            <a:r>
              <a:rPr lang="ru-RU" altLang="ru-RU" sz="2000" b="1" dirty="0">
                <a:solidFill>
                  <a:srgbClr val="468283"/>
                </a:solidFill>
                <a:latin typeface="Arial Cyr" pitchFamily="34" charset="0"/>
                <a:cs typeface="Arial Cyr" pitchFamily="34" charset="0"/>
              </a:rPr>
              <a:t>Выполнение нацпроекта «Здравоохранение»:</a:t>
            </a:r>
            <a:r>
              <a:rPr lang="en-US" altLang="ru-RU" sz="2000" b="1" dirty="0">
                <a:solidFill>
                  <a:srgbClr val="468283"/>
                </a:solidFill>
                <a:latin typeface="Arial Cyr" pitchFamily="34" charset="0"/>
                <a:cs typeface="Arial Cyr" pitchFamily="34" charset="0"/>
              </a:rPr>
              <a:t> </a:t>
            </a:r>
            <a:r>
              <a:rPr lang="ru-RU" altLang="ru-RU" sz="2000" b="1" dirty="0">
                <a:solidFill>
                  <a:srgbClr val="468283"/>
                </a:solidFill>
                <a:latin typeface="Arial Cyr" pitchFamily="34" charset="0"/>
                <a:cs typeface="Arial Cyr" pitchFamily="34" charset="0"/>
              </a:rPr>
              <a:t> </a:t>
            </a:r>
          </a:p>
          <a:p>
            <a:pPr algn="ctr" eaLnBrk="1" hangingPunct="1">
              <a:lnSpc>
                <a:spcPct val="80000"/>
              </a:lnSpc>
              <a:spcBef>
                <a:spcPct val="0"/>
              </a:spcBef>
              <a:buClrTx/>
              <a:buSzTx/>
              <a:buFont typeface="Wingdings 3" pitchFamily="18" charset="2"/>
              <a:buNone/>
            </a:pPr>
            <a:r>
              <a:rPr lang="ru-RU" altLang="ru-RU" sz="2000" b="1" dirty="0" smtClean="0">
                <a:solidFill>
                  <a:srgbClr val="468283"/>
                </a:solidFill>
                <a:latin typeface="Arial Cyr" pitchFamily="34" charset="0"/>
                <a:cs typeface="Arial Cyr" pitchFamily="34" charset="0"/>
              </a:rPr>
              <a:t>«</a:t>
            </a:r>
            <a:r>
              <a:rPr lang="ru-RU" altLang="ru-RU" sz="2000" b="1" dirty="0">
                <a:solidFill>
                  <a:srgbClr val="468283"/>
                </a:solidFill>
                <a:latin typeface="Arial Cyr" pitchFamily="34" charset="0"/>
                <a:cs typeface="Arial Cyr" pitchFamily="34" charset="0"/>
              </a:rPr>
              <a:t>Борьба</a:t>
            </a:r>
            <a:r>
              <a:rPr lang="ru-RU" altLang="ru-RU" sz="2000" b="1" dirty="0" smtClean="0">
                <a:solidFill>
                  <a:srgbClr val="468283"/>
                </a:solidFill>
                <a:latin typeface="Arial Cyr" pitchFamily="34" charset="0"/>
                <a:cs typeface="Arial Cyr" pitchFamily="34" charset="0"/>
              </a:rPr>
              <a:t> с онкологическими заболеваниями»</a:t>
            </a:r>
            <a:endParaRPr lang="ru-RU" altLang="ru-RU" sz="2000" b="1" dirty="0">
              <a:solidFill>
                <a:srgbClr val="468283"/>
              </a:solidFill>
              <a:latin typeface="Arial Cyr" pitchFamily="34" charset="0"/>
              <a:cs typeface="Arial Cyr" pitchFamily="34" charset="0"/>
            </a:endParaRPr>
          </a:p>
        </p:txBody>
      </p:sp>
      <p:sp>
        <p:nvSpPr>
          <p:cNvPr id="9" name="Стрелка вправо 8"/>
          <p:cNvSpPr/>
          <p:nvPr/>
        </p:nvSpPr>
        <p:spPr>
          <a:xfrm rot="5400000">
            <a:off x="1248569" y="2122310"/>
            <a:ext cx="598487" cy="461962"/>
          </a:xfrm>
          <a:prstGeom prst="rightArrow">
            <a:avLst>
              <a:gd name="adj1" fmla="val 35477"/>
              <a:gd name="adj2" fmla="val 50000"/>
            </a:avLst>
          </a:prstGeom>
          <a:solidFill>
            <a:schemeClr val="accent4">
              <a:lumMod val="75000"/>
              <a:alpha val="32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algn="ctr">
              <a:defRPr/>
            </a:pPr>
            <a:endParaRPr lang="ru-RU" sz="2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19100" y="888822"/>
            <a:ext cx="8497887" cy="1165225"/>
          </a:xfrm>
          <a:prstGeom prst="roundRect">
            <a:avLst/>
          </a:prstGeom>
          <a:solidFill>
            <a:schemeClr val="accent4">
              <a:lumMod val="60000"/>
              <a:lumOff val="40000"/>
              <a:alpha val="32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algn="ctr">
              <a:defRPr/>
            </a:pPr>
            <a:r>
              <a:rPr lang="ru-RU" sz="2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1637,7 млн. руб. </a:t>
            </a:r>
          </a:p>
          <a:p>
            <a:pPr algn="ctr">
              <a:defRPr/>
            </a:pPr>
            <a:r>
              <a:rPr lang="ru-RU" sz="1600" dirty="0">
                <a:solidFill>
                  <a:srgbClr val="57257D"/>
                </a:solidFill>
                <a:latin typeface="Times New Roman" pitchFamily="18" charset="0"/>
                <a:cs typeface="Times New Roman" pitchFamily="18" charset="0"/>
              </a:rPr>
              <a:t>запланировано по ТПГГ ОМС по профилю «Онкология»</a:t>
            </a:r>
            <a:r>
              <a:rPr lang="en-US" sz="1600" dirty="0">
                <a:solidFill>
                  <a:srgbClr val="57257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solidFill>
                  <a:srgbClr val="57257D"/>
                </a:solidFill>
                <a:latin typeface="Times New Roman" pitchFamily="18" charset="0"/>
                <a:cs typeface="Times New Roman" pitchFamily="18" charset="0"/>
              </a:rPr>
              <a:t>включая случаи лечения пациентов со злокачественными новообразованиями лимфоидной и кроветворной тканей, в том числе </a:t>
            </a:r>
          </a:p>
          <a:p>
            <a:pPr algn="ctr">
              <a:defRPr/>
            </a:pPr>
            <a:r>
              <a:rPr lang="ru-RU" sz="1600" dirty="0">
                <a:solidFill>
                  <a:srgbClr val="57257D"/>
                </a:solidFill>
                <a:latin typeface="Times New Roman" pitchFamily="18" charset="0"/>
                <a:cs typeface="Times New Roman" pitchFamily="18" charset="0"/>
              </a:rPr>
              <a:t>в условиях стационара</a:t>
            </a:r>
            <a:r>
              <a:rPr lang="ru-RU" sz="1600" dirty="0">
                <a:solidFill>
                  <a:srgbClr val="43542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999,8 </a:t>
            </a:r>
            <a:r>
              <a:rPr lang="ru-RU" sz="2000" dirty="0">
                <a:solidFill>
                  <a:srgbClr val="57257D"/>
                </a:solidFill>
                <a:latin typeface="Times New Roman" pitchFamily="18" charset="0"/>
                <a:cs typeface="Times New Roman" pitchFamily="18" charset="0"/>
              </a:rPr>
              <a:t>млн. руб., </a:t>
            </a:r>
            <a:r>
              <a:rPr lang="ru-RU" sz="1600" dirty="0">
                <a:solidFill>
                  <a:srgbClr val="57257D"/>
                </a:solidFill>
                <a:latin typeface="Times New Roman" pitchFamily="18" charset="0"/>
                <a:cs typeface="Times New Roman" pitchFamily="18" charset="0"/>
              </a:rPr>
              <a:t>дневного стационара </a:t>
            </a:r>
            <a:r>
              <a:rPr lang="ru-RU" sz="20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637,9 </a:t>
            </a:r>
            <a:r>
              <a:rPr lang="ru-RU" sz="2000" dirty="0">
                <a:solidFill>
                  <a:srgbClr val="57257D"/>
                </a:solidFill>
                <a:latin typeface="Times New Roman" pitchFamily="18" charset="0"/>
                <a:cs typeface="Times New Roman" pitchFamily="18" charset="0"/>
              </a:rPr>
              <a:t>млн. руб.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2152650" y="4368800"/>
            <a:ext cx="647700" cy="593725"/>
          </a:xfrm>
          <a:prstGeom prst="roundRect">
            <a:avLst/>
          </a:prstGeom>
          <a:solidFill>
            <a:schemeClr val="bg1">
              <a:lumMod val="75000"/>
              <a:alpha val="32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233,8 </a:t>
            </a:r>
          </a:p>
          <a:p>
            <a:pPr algn="ctr">
              <a:defRPr/>
            </a:pP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25,4</a:t>
            </a:r>
          </a:p>
        </p:txBody>
      </p:sp>
      <p:sp>
        <p:nvSpPr>
          <p:cNvPr id="23" name="Стрелка вправо 22"/>
          <p:cNvSpPr/>
          <p:nvPr/>
        </p:nvSpPr>
        <p:spPr>
          <a:xfrm rot="5400000">
            <a:off x="7431660" y="2138572"/>
            <a:ext cx="582612" cy="461963"/>
          </a:xfrm>
          <a:prstGeom prst="rightArrow">
            <a:avLst>
              <a:gd name="adj1" fmla="val 35477"/>
              <a:gd name="adj2" fmla="val 50000"/>
            </a:avLst>
          </a:prstGeom>
          <a:solidFill>
            <a:schemeClr val="accent4">
              <a:lumMod val="75000"/>
              <a:alpha val="32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algn="ctr">
              <a:defRPr/>
            </a:pPr>
            <a:endParaRPr lang="ru-RU" sz="2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Стрелка вправо 23"/>
          <p:cNvSpPr/>
          <p:nvPr/>
        </p:nvSpPr>
        <p:spPr>
          <a:xfrm rot="5400000">
            <a:off x="4255294" y="2123104"/>
            <a:ext cx="598487" cy="460375"/>
          </a:xfrm>
          <a:prstGeom prst="rightArrow">
            <a:avLst>
              <a:gd name="adj1" fmla="val 35477"/>
              <a:gd name="adj2" fmla="val 50000"/>
            </a:avLst>
          </a:prstGeom>
          <a:solidFill>
            <a:schemeClr val="accent4">
              <a:lumMod val="75000"/>
              <a:alpha val="32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algn="ctr">
              <a:defRPr/>
            </a:pPr>
            <a:endParaRPr lang="ru-RU" sz="2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16" name="TextBox 26"/>
          <p:cNvSpPr txBox="1">
            <a:spLocks noChangeArrowheads="1"/>
          </p:cNvSpPr>
          <p:nvPr/>
        </p:nvSpPr>
        <p:spPr bwMode="auto">
          <a:xfrm>
            <a:off x="3065814" y="3501008"/>
            <a:ext cx="32146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 i="1" u="sng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Утверждено</a:t>
            </a:r>
          </a:p>
        </p:txBody>
      </p:sp>
      <p:grpSp>
        <p:nvGrpSpPr>
          <p:cNvPr id="21517" name="Группа 5"/>
          <p:cNvGrpSpPr>
            <a:grpSpLocks/>
          </p:cNvGrpSpPr>
          <p:nvPr/>
        </p:nvGrpSpPr>
        <p:grpSpPr bwMode="auto">
          <a:xfrm>
            <a:off x="1207073" y="3950586"/>
            <a:ext cx="1825625" cy="400050"/>
            <a:chOff x="1186056" y="3761683"/>
            <a:chExt cx="1824733" cy="400485"/>
          </a:xfrm>
        </p:grpSpPr>
        <p:sp>
          <p:nvSpPr>
            <p:cNvPr id="29" name="TextBox 28"/>
            <p:cNvSpPr txBox="1"/>
            <p:nvPr/>
          </p:nvSpPr>
          <p:spPr>
            <a:xfrm>
              <a:off x="1186056" y="3761683"/>
              <a:ext cx="1251925" cy="40048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lnSpc>
                  <a:spcPts val="1200"/>
                </a:lnSpc>
                <a:defRPr/>
              </a:pPr>
              <a:r>
                <a:rPr lang="ru-RU" sz="1200" b="1" i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Кол-во </a:t>
              </a:r>
            </a:p>
            <a:p>
              <a:pPr algn="ctr">
                <a:lnSpc>
                  <a:spcPts val="1200"/>
                </a:lnSpc>
                <a:defRPr/>
              </a:pPr>
              <a:r>
                <a:rPr lang="ru-RU" sz="1200" b="1" i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случаев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1942923" y="3761683"/>
              <a:ext cx="1067866" cy="40048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lnSpc>
                  <a:spcPts val="1200"/>
                </a:lnSpc>
                <a:defRPr/>
              </a:pPr>
              <a:r>
                <a:rPr lang="ru-RU" sz="1200" b="1" i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Сумма, </a:t>
              </a:r>
            </a:p>
            <a:p>
              <a:pPr algn="ctr">
                <a:lnSpc>
                  <a:spcPts val="1200"/>
                </a:lnSpc>
                <a:defRPr/>
              </a:pPr>
              <a:r>
                <a:rPr lang="ru-RU" sz="1200" b="1" i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млн. руб.</a:t>
              </a:r>
            </a:p>
          </p:txBody>
        </p:sp>
      </p:grpSp>
      <p:sp>
        <p:nvSpPr>
          <p:cNvPr id="21518" name="TextBox 31"/>
          <p:cNvSpPr txBox="1">
            <a:spLocks noChangeArrowheads="1"/>
          </p:cNvSpPr>
          <p:nvPr/>
        </p:nvSpPr>
        <p:spPr bwMode="auto">
          <a:xfrm>
            <a:off x="827088" y="4991580"/>
            <a:ext cx="76327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b="1" i="1" u="sng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Исполнено на 01.01.2020 1596,7 млн. руб.(97%)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-109538" y="4462463"/>
            <a:ext cx="1576388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r>
              <a:rPr lang="ru-RU" sz="12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Стационар</a:t>
            </a:r>
          </a:p>
          <a:p>
            <a:pPr algn="r">
              <a:defRPr/>
            </a:pPr>
            <a:r>
              <a:rPr lang="ru-RU" sz="1200" b="1" i="1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Дн</a:t>
            </a:r>
            <a:r>
              <a:rPr lang="ru-RU" sz="12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стационар</a:t>
            </a:r>
          </a:p>
          <a:p>
            <a:pPr algn="r">
              <a:defRPr/>
            </a:pPr>
            <a:endParaRPr lang="ru-RU" sz="1200" b="1" i="1" dirty="0">
              <a:solidFill>
                <a:srgbClr val="46828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 bwMode="auto">
          <a:xfrm>
            <a:off x="1263687" y="5844547"/>
            <a:ext cx="674687" cy="582613"/>
          </a:xfrm>
          <a:prstGeom prst="roundRect">
            <a:avLst/>
          </a:prstGeom>
          <a:solidFill>
            <a:schemeClr val="bg1">
              <a:lumMod val="75000"/>
              <a:alpha val="32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732</a:t>
            </a:r>
          </a:p>
          <a:p>
            <a:pPr algn="ctr">
              <a:defRPr/>
            </a:pP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117</a:t>
            </a:r>
          </a:p>
        </p:txBody>
      </p:sp>
      <p:sp>
        <p:nvSpPr>
          <p:cNvPr id="35" name="TextBox 34"/>
          <p:cNvSpPr txBox="1"/>
          <p:nvPr/>
        </p:nvSpPr>
        <p:spPr bwMode="auto">
          <a:xfrm>
            <a:off x="-252413" y="6019800"/>
            <a:ext cx="1577976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r>
              <a:rPr lang="ru-RU" sz="12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Стационар</a:t>
            </a:r>
          </a:p>
          <a:p>
            <a:pPr algn="r">
              <a:defRPr/>
            </a:pPr>
            <a:r>
              <a:rPr lang="ru-RU" sz="1200" b="1" i="1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Дн</a:t>
            </a:r>
            <a:r>
              <a:rPr lang="ru-RU" sz="12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стационар</a:t>
            </a:r>
          </a:p>
          <a:p>
            <a:pPr algn="r">
              <a:defRPr/>
            </a:pPr>
            <a:endParaRPr lang="ru-RU" sz="1200" b="1" i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1939925" y="5853113"/>
            <a:ext cx="647700" cy="592137"/>
          </a:xfrm>
          <a:prstGeom prst="roundRect">
            <a:avLst/>
          </a:prstGeom>
          <a:solidFill>
            <a:schemeClr val="bg1">
              <a:lumMod val="75000"/>
              <a:alpha val="32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55,6 </a:t>
            </a:r>
          </a:p>
          <a:p>
            <a:pPr algn="ctr">
              <a:defRPr/>
            </a:pP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5,6</a:t>
            </a:r>
          </a:p>
        </p:txBody>
      </p:sp>
      <p:grpSp>
        <p:nvGrpSpPr>
          <p:cNvPr id="21523" name="Группа 36"/>
          <p:cNvGrpSpPr>
            <a:grpSpLocks/>
          </p:cNvGrpSpPr>
          <p:nvPr/>
        </p:nvGrpSpPr>
        <p:grpSpPr bwMode="auto">
          <a:xfrm>
            <a:off x="1012936" y="5453063"/>
            <a:ext cx="1825625" cy="400050"/>
            <a:chOff x="1186056" y="3761683"/>
            <a:chExt cx="1824733" cy="400497"/>
          </a:xfrm>
        </p:grpSpPr>
        <p:sp>
          <p:nvSpPr>
            <p:cNvPr id="38" name="TextBox 37"/>
            <p:cNvSpPr txBox="1"/>
            <p:nvPr/>
          </p:nvSpPr>
          <p:spPr>
            <a:xfrm>
              <a:off x="1186056" y="3761683"/>
              <a:ext cx="1251926" cy="40049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lnSpc>
                  <a:spcPts val="1200"/>
                </a:lnSpc>
                <a:defRPr/>
              </a:pPr>
              <a:r>
                <a:rPr lang="ru-RU" sz="1200" b="1" i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Кол-во </a:t>
              </a:r>
            </a:p>
            <a:p>
              <a:pPr algn="ctr">
                <a:lnSpc>
                  <a:spcPts val="1200"/>
                </a:lnSpc>
                <a:defRPr/>
              </a:pPr>
              <a:r>
                <a:rPr lang="ru-RU" sz="1200" b="1" i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случаев</a:t>
              </a: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1942924" y="3761683"/>
              <a:ext cx="1067865" cy="40049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lnSpc>
                  <a:spcPts val="1200"/>
                </a:lnSpc>
                <a:defRPr/>
              </a:pPr>
              <a:r>
                <a:rPr lang="ru-RU" sz="1200" b="1" i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Сумма, </a:t>
              </a:r>
            </a:p>
            <a:p>
              <a:pPr algn="ctr">
                <a:lnSpc>
                  <a:spcPts val="1200"/>
                </a:lnSpc>
                <a:defRPr/>
              </a:pPr>
              <a:r>
                <a:rPr lang="ru-RU" sz="1200" b="1" i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млн. руб.</a:t>
              </a:r>
            </a:p>
          </p:txBody>
        </p:sp>
      </p:grpSp>
      <p:sp>
        <p:nvSpPr>
          <p:cNvPr id="40" name="Скругленный прямоугольник 39"/>
          <p:cNvSpPr/>
          <p:nvPr/>
        </p:nvSpPr>
        <p:spPr>
          <a:xfrm>
            <a:off x="4332288" y="4350636"/>
            <a:ext cx="671512" cy="606425"/>
          </a:xfrm>
          <a:prstGeom prst="roundRect">
            <a:avLst/>
          </a:prstGeom>
          <a:solidFill>
            <a:schemeClr val="bg1">
              <a:lumMod val="75000"/>
              <a:alpha val="32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10902 </a:t>
            </a:r>
          </a:p>
          <a:p>
            <a:pPr algn="ctr">
              <a:defRPr/>
            </a:pP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7355</a:t>
            </a: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5003800" y="4350636"/>
            <a:ext cx="647700" cy="593725"/>
          </a:xfrm>
          <a:prstGeom prst="roundRect">
            <a:avLst/>
          </a:prstGeom>
          <a:solidFill>
            <a:schemeClr val="bg1">
              <a:lumMod val="75000"/>
              <a:alpha val="32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706,5 </a:t>
            </a:r>
          </a:p>
          <a:p>
            <a:pPr algn="ctr">
              <a:defRPr/>
            </a:pP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491,8</a:t>
            </a:r>
          </a:p>
        </p:txBody>
      </p:sp>
      <p:grpSp>
        <p:nvGrpSpPr>
          <p:cNvPr id="21526" name="Группа 41"/>
          <p:cNvGrpSpPr>
            <a:grpSpLocks/>
          </p:cNvGrpSpPr>
          <p:nvPr/>
        </p:nvGrpSpPr>
        <p:grpSpPr bwMode="auto">
          <a:xfrm>
            <a:off x="4043363" y="3968750"/>
            <a:ext cx="1824037" cy="400050"/>
            <a:chOff x="1186056" y="3761683"/>
            <a:chExt cx="1824733" cy="400489"/>
          </a:xfrm>
        </p:grpSpPr>
        <p:sp>
          <p:nvSpPr>
            <p:cNvPr id="43" name="TextBox 42"/>
            <p:cNvSpPr txBox="1"/>
            <p:nvPr/>
          </p:nvSpPr>
          <p:spPr>
            <a:xfrm>
              <a:off x="1186056" y="3761683"/>
              <a:ext cx="1251427" cy="40048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lnSpc>
                  <a:spcPts val="1200"/>
                </a:lnSpc>
                <a:defRPr/>
              </a:pPr>
              <a:r>
                <a:rPr lang="ru-RU" sz="1200" b="1" i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Кол-во </a:t>
              </a:r>
            </a:p>
            <a:p>
              <a:pPr algn="ctr">
                <a:lnSpc>
                  <a:spcPts val="1200"/>
                </a:lnSpc>
                <a:defRPr/>
              </a:pPr>
              <a:r>
                <a:rPr lang="ru-RU" sz="1200" b="1" i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случаев</a:t>
              </a: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1941994" y="3761683"/>
              <a:ext cx="1068795" cy="40048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lnSpc>
                  <a:spcPts val="1200"/>
                </a:lnSpc>
                <a:defRPr/>
              </a:pPr>
              <a:r>
                <a:rPr lang="ru-RU" sz="1200" b="1" i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Сумма, </a:t>
              </a:r>
            </a:p>
            <a:p>
              <a:pPr algn="ctr">
                <a:lnSpc>
                  <a:spcPts val="1200"/>
                </a:lnSpc>
                <a:defRPr/>
              </a:pPr>
              <a:r>
                <a:rPr lang="ru-RU" sz="1200" b="1" i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млн. руб.</a:t>
              </a:r>
            </a:p>
          </p:txBody>
        </p:sp>
      </p:grpSp>
      <p:sp>
        <p:nvSpPr>
          <p:cNvPr id="46" name="Скругленный прямоугольник 45"/>
          <p:cNvSpPr/>
          <p:nvPr/>
        </p:nvSpPr>
        <p:spPr>
          <a:xfrm>
            <a:off x="4043713" y="5848351"/>
            <a:ext cx="673100" cy="571500"/>
          </a:xfrm>
          <a:prstGeom prst="roundRect">
            <a:avLst/>
          </a:prstGeom>
          <a:solidFill>
            <a:schemeClr val="bg1">
              <a:lumMod val="75000"/>
              <a:alpha val="32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10892 </a:t>
            </a:r>
          </a:p>
          <a:p>
            <a:pPr algn="ctr">
              <a:defRPr/>
            </a:pP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7341</a:t>
            </a:r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4731803" y="5862970"/>
            <a:ext cx="649287" cy="565150"/>
          </a:xfrm>
          <a:prstGeom prst="roundRect">
            <a:avLst/>
          </a:prstGeom>
          <a:solidFill>
            <a:schemeClr val="bg1">
              <a:lumMod val="75000"/>
              <a:alpha val="32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778,4</a:t>
            </a:r>
          </a:p>
          <a:p>
            <a:pPr algn="ctr">
              <a:defRPr/>
            </a:pP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555,7</a:t>
            </a:r>
          </a:p>
        </p:txBody>
      </p:sp>
      <p:grpSp>
        <p:nvGrpSpPr>
          <p:cNvPr id="21529" name="Группа 47"/>
          <p:cNvGrpSpPr>
            <a:grpSpLocks/>
          </p:cNvGrpSpPr>
          <p:nvPr/>
        </p:nvGrpSpPr>
        <p:grpSpPr bwMode="auto">
          <a:xfrm>
            <a:off x="3764756" y="5457530"/>
            <a:ext cx="1839119" cy="404518"/>
            <a:chOff x="1170968" y="3673981"/>
            <a:chExt cx="1839821" cy="404958"/>
          </a:xfrm>
        </p:grpSpPr>
        <p:sp>
          <p:nvSpPr>
            <p:cNvPr id="49" name="TextBox 48"/>
            <p:cNvSpPr txBox="1"/>
            <p:nvPr/>
          </p:nvSpPr>
          <p:spPr>
            <a:xfrm>
              <a:off x="1170968" y="3673981"/>
              <a:ext cx="1251427" cy="40048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lnSpc>
                  <a:spcPts val="1200"/>
                </a:lnSpc>
                <a:defRPr/>
              </a:pPr>
              <a:r>
                <a:rPr lang="ru-RU" sz="1200" b="1" i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Кол-во </a:t>
              </a:r>
            </a:p>
            <a:p>
              <a:pPr algn="ctr">
                <a:lnSpc>
                  <a:spcPts val="1200"/>
                </a:lnSpc>
                <a:defRPr/>
              </a:pPr>
              <a:r>
                <a:rPr lang="ru-RU" sz="1200" b="1" i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случаев</a:t>
              </a: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1941994" y="3678454"/>
              <a:ext cx="1068795" cy="40048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lnSpc>
                  <a:spcPts val="1200"/>
                </a:lnSpc>
                <a:defRPr/>
              </a:pPr>
              <a:r>
                <a:rPr lang="ru-RU" sz="1200" b="1" i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Сумма, </a:t>
              </a:r>
            </a:p>
            <a:p>
              <a:pPr algn="ctr">
                <a:lnSpc>
                  <a:spcPts val="1200"/>
                </a:lnSpc>
                <a:defRPr/>
              </a:pPr>
              <a:r>
                <a:rPr lang="ru-RU" sz="1200" b="1" i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млн. руб.</a:t>
              </a:r>
            </a:p>
          </p:txBody>
        </p:sp>
      </p:grpSp>
      <p:sp>
        <p:nvSpPr>
          <p:cNvPr id="51" name="Скругленный прямоугольник 50"/>
          <p:cNvSpPr/>
          <p:nvPr/>
        </p:nvSpPr>
        <p:spPr>
          <a:xfrm>
            <a:off x="7302500" y="4375150"/>
            <a:ext cx="673100" cy="604838"/>
          </a:xfrm>
          <a:prstGeom prst="roundRect">
            <a:avLst/>
          </a:prstGeom>
          <a:solidFill>
            <a:schemeClr val="bg1">
              <a:lumMod val="75000"/>
              <a:alpha val="32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449 </a:t>
            </a:r>
          </a:p>
          <a:p>
            <a:pPr algn="ctr">
              <a:defRPr/>
            </a:pP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941</a:t>
            </a:r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7975600" y="4375150"/>
            <a:ext cx="647700" cy="592138"/>
          </a:xfrm>
          <a:prstGeom prst="roundRect">
            <a:avLst/>
          </a:prstGeom>
          <a:solidFill>
            <a:schemeClr val="bg1">
              <a:lumMod val="75000"/>
              <a:alpha val="32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59,5 </a:t>
            </a:r>
          </a:p>
          <a:p>
            <a:pPr algn="ctr">
              <a:defRPr/>
            </a:pP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120,8</a:t>
            </a:r>
          </a:p>
        </p:txBody>
      </p:sp>
      <p:grpSp>
        <p:nvGrpSpPr>
          <p:cNvPr id="21532" name="Группа 52"/>
          <p:cNvGrpSpPr>
            <a:grpSpLocks/>
          </p:cNvGrpSpPr>
          <p:nvPr/>
        </p:nvGrpSpPr>
        <p:grpSpPr bwMode="auto">
          <a:xfrm>
            <a:off x="7067550" y="3961789"/>
            <a:ext cx="1825625" cy="401638"/>
            <a:chOff x="1186056" y="3761683"/>
            <a:chExt cx="1824733" cy="400485"/>
          </a:xfrm>
        </p:grpSpPr>
        <p:sp>
          <p:nvSpPr>
            <p:cNvPr id="54" name="TextBox 53"/>
            <p:cNvSpPr txBox="1"/>
            <p:nvPr/>
          </p:nvSpPr>
          <p:spPr>
            <a:xfrm>
              <a:off x="1186056" y="3761683"/>
              <a:ext cx="1251926" cy="40048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lnSpc>
                  <a:spcPts val="1200"/>
                </a:lnSpc>
                <a:defRPr/>
              </a:pPr>
              <a:r>
                <a:rPr lang="ru-RU" sz="1200" b="1" i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Кол-во </a:t>
              </a:r>
            </a:p>
            <a:p>
              <a:pPr algn="ctr">
                <a:lnSpc>
                  <a:spcPts val="1200"/>
                </a:lnSpc>
                <a:defRPr/>
              </a:pPr>
              <a:r>
                <a:rPr lang="ru-RU" sz="1200" b="1" i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случаев</a:t>
              </a: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1942924" y="3761683"/>
              <a:ext cx="1067865" cy="40048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lnSpc>
                  <a:spcPts val="1200"/>
                </a:lnSpc>
                <a:defRPr/>
              </a:pPr>
              <a:r>
                <a:rPr lang="ru-RU" sz="1200" b="1" i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Сумма, </a:t>
              </a:r>
            </a:p>
            <a:p>
              <a:pPr algn="ctr">
                <a:lnSpc>
                  <a:spcPts val="1200"/>
                </a:lnSpc>
                <a:defRPr/>
              </a:pPr>
              <a:r>
                <a:rPr lang="ru-RU" sz="1200" b="1" i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млн. руб.</a:t>
              </a:r>
            </a:p>
          </p:txBody>
        </p:sp>
      </p:grpSp>
      <p:sp>
        <p:nvSpPr>
          <p:cNvPr id="56" name="Скругленный прямоугольник 55"/>
          <p:cNvSpPr/>
          <p:nvPr/>
        </p:nvSpPr>
        <p:spPr>
          <a:xfrm>
            <a:off x="6694932" y="5848351"/>
            <a:ext cx="671512" cy="569912"/>
          </a:xfrm>
          <a:prstGeom prst="roundRect">
            <a:avLst/>
          </a:prstGeom>
          <a:solidFill>
            <a:schemeClr val="bg1">
              <a:lumMod val="75000"/>
              <a:alpha val="32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466</a:t>
            </a:r>
          </a:p>
          <a:p>
            <a:pPr algn="ctr">
              <a:defRPr/>
            </a:pP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948</a:t>
            </a:r>
          </a:p>
        </p:txBody>
      </p:sp>
      <p:sp>
        <p:nvSpPr>
          <p:cNvPr id="57" name="Скругленный прямоугольник 56"/>
          <p:cNvSpPr/>
          <p:nvPr/>
        </p:nvSpPr>
        <p:spPr>
          <a:xfrm>
            <a:off x="7366444" y="5849163"/>
            <a:ext cx="647700" cy="557212"/>
          </a:xfrm>
          <a:prstGeom prst="roundRect">
            <a:avLst/>
          </a:prstGeom>
          <a:solidFill>
            <a:schemeClr val="bg1">
              <a:lumMod val="75000"/>
              <a:alpha val="32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68,1 </a:t>
            </a:r>
          </a:p>
          <a:p>
            <a:pPr algn="ctr">
              <a:defRPr/>
            </a:pP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133,3</a:t>
            </a:r>
          </a:p>
        </p:txBody>
      </p:sp>
      <p:grpSp>
        <p:nvGrpSpPr>
          <p:cNvPr id="21535" name="Группа 57"/>
          <p:cNvGrpSpPr>
            <a:grpSpLocks/>
          </p:cNvGrpSpPr>
          <p:nvPr/>
        </p:nvGrpSpPr>
        <p:grpSpPr bwMode="auto">
          <a:xfrm>
            <a:off x="6473825" y="5461998"/>
            <a:ext cx="1825625" cy="401637"/>
            <a:chOff x="1186056" y="3761683"/>
            <a:chExt cx="1824733" cy="400485"/>
          </a:xfrm>
        </p:grpSpPr>
        <p:sp>
          <p:nvSpPr>
            <p:cNvPr id="59" name="TextBox 58"/>
            <p:cNvSpPr txBox="1"/>
            <p:nvPr/>
          </p:nvSpPr>
          <p:spPr>
            <a:xfrm>
              <a:off x="1186056" y="3761683"/>
              <a:ext cx="1251926" cy="40048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lnSpc>
                  <a:spcPts val="1200"/>
                </a:lnSpc>
                <a:defRPr/>
              </a:pPr>
              <a:r>
                <a:rPr lang="ru-RU" sz="1200" b="1" i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Кол-во </a:t>
              </a:r>
            </a:p>
            <a:p>
              <a:pPr algn="ctr">
                <a:lnSpc>
                  <a:spcPts val="1200"/>
                </a:lnSpc>
                <a:defRPr/>
              </a:pPr>
              <a:r>
                <a:rPr lang="ru-RU" sz="1200" b="1" i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случаев</a:t>
              </a: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1942924" y="3761683"/>
              <a:ext cx="1067865" cy="40048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lnSpc>
                  <a:spcPts val="1200"/>
                </a:lnSpc>
                <a:defRPr/>
              </a:pPr>
              <a:r>
                <a:rPr lang="ru-RU" sz="1200" b="1" i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Сумма, </a:t>
              </a:r>
            </a:p>
            <a:p>
              <a:pPr algn="ctr">
                <a:lnSpc>
                  <a:spcPts val="1200"/>
                </a:lnSpc>
                <a:defRPr/>
              </a:pPr>
              <a:r>
                <a:rPr lang="ru-RU" sz="1200" b="1" i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млн. руб.</a:t>
              </a:r>
            </a:p>
          </p:txBody>
        </p:sp>
      </p:grpSp>
      <p:sp>
        <p:nvSpPr>
          <p:cNvPr id="61" name="Скругленный прямоугольник 60"/>
          <p:cNvSpPr/>
          <p:nvPr/>
        </p:nvSpPr>
        <p:spPr>
          <a:xfrm>
            <a:off x="2593200" y="5848351"/>
            <a:ext cx="647700" cy="587375"/>
          </a:xfrm>
          <a:prstGeom prst="roundRect">
            <a:avLst/>
          </a:prstGeom>
          <a:solidFill>
            <a:schemeClr val="bg1">
              <a:lumMod val="75000"/>
              <a:alpha val="32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24%</a:t>
            </a:r>
          </a:p>
          <a:p>
            <a:pPr algn="ctr">
              <a:defRPr/>
            </a:pP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22%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2350293" y="5453063"/>
            <a:ext cx="1068388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ts val="1200"/>
              </a:lnSpc>
              <a:defRPr/>
            </a:pPr>
            <a:r>
              <a:rPr lang="ru-RU" sz="12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% от</a:t>
            </a:r>
          </a:p>
          <a:p>
            <a:pPr algn="ctr">
              <a:lnSpc>
                <a:spcPts val="1200"/>
              </a:lnSpc>
              <a:defRPr/>
            </a:pPr>
            <a:r>
              <a:rPr lang="ru-RU" sz="12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плана</a:t>
            </a:r>
          </a:p>
        </p:txBody>
      </p:sp>
      <p:sp>
        <p:nvSpPr>
          <p:cNvPr id="63" name="Скругленный прямоугольник 62"/>
          <p:cNvSpPr/>
          <p:nvPr/>
        </p:nvSpPr>
        <p:spPr>
          <a:xfrm>
            <a:off x="5422900" y="5842333"/>
            <a:ext cx="647700" cy="581652"/>
          </a:xfrm>
          <a:prstGeom prst="roundRect">
            <a:avLst/>
          </a:prstGeom>
          <a:solidFill>
            <a:schemeClr val="bg1">
              <a:lumMod val="75000"/>
              <a:alpha val="32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110%</a:t>
            </a:r>
          </a:p>
          <a:p>
            <a:pPr algn="ctr">
              <a:defRPr/>
            </a:pP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113%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5159375" y="5461998"/>
            <a:ext cx="1068388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ts val="1200"/>
              </a:lnSpc>
              <a:defRPr/>
            </a:pPr>
            <a:r>
              <a:rPr lang="ru-RU" sz="12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% от</a:t>
            </a:r>
          </a:p>
          <a:p>
            <a:pPr algn="ctr">
              <a:lnSpc>
                <a:spcPts val="1200"/>
              </a:lnSpc>
              <a:defRPr/>
            </a:pPr>
            <a:r>
              <a:rPr lang="ru-RU" sz="12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плана</a:t>
            </a:r>
          </a:p>
        </p:txBody>
      </p:sp>
      <p:sp>
        <p:nvSpPr>
          <p:cNvPr id="65" name="Скругленный прямоугольник 64"/>
          <p:cNvSpPr/>
          <p:nvPr/>
        </p:nvSpPr>
        <p:spPr>
          <a:xfrm>
            <a:off x="8034337" y="5839637"/>
            <a:ext cx="649287" cy="566738"/>
          </a:xfrm>
          <a:prstGeom prst="roundRect">
            <a:avLst/>
          </a:prstGeom>
          <a:solidFill>
            <a:schemeClr val="bg1">
              <a:lumMod val="75000"/>
              <a:alpha val="32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114%</a:t>
            </a:r>
          </a:p>
          <a:p>
            <a:pPr algn="ctr">
              <a:defRPr/>
            </a:pP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110%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7771851" y="5461666"/>
            <a:ext cx="1068387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ts val="1200"/>
              </a:lnSpc>
              <a:defRPr/>
            </a:pPr>
            <a:r>
              <a:rPr lang="ru-RU" sz="12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% от</a:t>
            </a:r>
          </a:p>
          <a:p>
            <a:pPr algn="ctr">
              <a:lnSpc>
                <a:spcPts val="1200"/>
              </a:lnSpc>
              <a:defRPr/>
            </a:pPr>
            <a:r>
              <a:rPr lang="ru-RU" sz="12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плана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2771775" y="4465638"/>
            <a:ext cx="1577975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r>
              <a:rPr lang="ru-RU" sz="12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Стационар</a:t>
            </a:r>
          </a:p>
          <a:p>
            <a:pPr algn="r">
              <a:defRPr/>
            </a:pPr>
            <a:r>
              <a:rPr lang="ru-RU" sz="1200" b="1" i="1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Дн</a:t>
            </a:r>
            <a:r>
              <a:rPr lang="ru-RU" sz="12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стационар</a:t>
            </a:r>
          </a:p>
          <a:p>
            <a:pPr algn="r">
              <a:defRPr/>
            </a:pPr>
            <a:endParaRPr lang="ru-RU" sz="1200" b="1" i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5746750" y="4462463"/>
            <a:ext cx="1577975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r>
              <a:rPr lang="ru-RU" sz="12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Стационар</a:t>
            </a:r>
          </a:p>
          <a:p>
            <a:pPr algn="r">
              <a:defRPr/>
            </a:pPr>
            <a:r>
              <a:rPr lang="ru-RU" sz="1200" b="1" i="1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Дн</a:t>
            </a:r>
            <a:r>
              <a:rPr lang="ru-RU" sz="12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стационар</a:t>
            </a:r>
          </a:p>
          <a:p>
            <a:pPr algn="r">
              <a:defRPr/>
            </a:pPr>
            <a:endParaRPr lang="ru-RU" sz="1200" b="1" i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44" name="TextBox 67"/>
          <p:cNvSpPr txBox="1">
            <a:spLocks noChangeArrowheads="1"/>
          </p:cNvSpPr>
          <p:nvPr/>
        </p:nvSpPr>
        <p:spPr bwMode="auto">
          <a:xfrm>
            <a:off x="208979" y="2741564"/>
            <a:ext cx="28082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Межтерриториальные </a:t>
            </a:r>
            <a:r>
              <a:rPr lang="ru-RU" alt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расчеты</a:t>
            </a:r>
          </a:p>
        </p:txBody>
      </p:sp>
      <p:sp>
        <p:nvSpPr>
          <p:cNvPr id="21545" name="TextBox 69"/>
          <p:cNvSpPr txBox="1">
            <a:spLocks noChangeArrowheads="1"/>
          </p:cNvSpPr>
          <p:nvPr/>
        </p:nvSpPr>
        <p:spPr bwMode="auto">
          <a:xfrm>
            <a:off x="2884487" y="2803525"/>
            <a:ext cx="34750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КОГКБУЗ «Центр онкологии и медицинской радиологии»</a:t>
            </a:r>
          </a:p>
        </p:txBody>
      </p:sp>
      <p:sp>
        <p:nvSpPr>
          <p:cNvPr id="21546" name="TextBox 70"/>
          <p:cNvSpPr txBox="1">
            <a:spLocks noChangeArrowheads="1"/>
          </p:cNvSpPr>
          <p:nvPr/>
        </p:nvSpPr>
        <p:spPr bwMode="auto">
          <a:xfrm>
            <a:off x="6408350" y="2763014"/>
            <a:ext cx="28082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ФГБУН </a:t>
            </a:r>
            <a:r>
              <a:rPr lang="ru-RU" altLang="ru-RU" sz="16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КНИИГиПК</a:t>
            </a:r>
            <a:r>
              <a:rPr lang="ru-RU" alt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ФМБА России</a:t>
            </a:r>
          </a:p>
        </p:txBody>
      </p:sp>
    </p:spTree>
    <p:extLst>
      <p:ext uri="{BB962C8B-B14F-4D97-AF65-F5344CB8AC3E}">
        <p14:creationId xmlns:p14="http://schemas.microsoft.com/office/powerpoint/2010/main" val="3878733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57982"/>
            <a:ext cx="8715375" cy="917575"/>
          </a:xfrm>
        </p:spPr>
        <p:txBody>
          <a:bodyPr>
            <a:noAutofit/>
          </a:bodyPr>
          <a:lstStyle/>
          <a:p>
            <a:pPr eaLnBrk="1" hangingPunct="1">
              <a:lnSpc>
                <a:spcPct val="80000"/>
              </a:lnSpc>
              <a:spcBef>
                <a:spcPts val="0"/>
              </a:spcBef>
              <a:defRPr/>
            </a:pPr>
            <a:r>
              <a:rPr lang="ru-RU" altLang="ru-RU" sz="2000" b="1" dirty="0">
                <a:solidFill>
                  <a:srgbClr val="468283"/>
                </a:solidFill>
                <a:latin typeface="Arial" charset="0"/>
                <a:ea typeface="+mn-ea"/>
                <a:cs typeface="Arial" charset="0"/>
              </a:rPr>
              <a:t>Формирование и использование </a:t>
            </a:r>
            <a:r>
              <a:rPr lang="ru-RU" altLang="ru-RU" sz="2000" b="1" dirty="0" smtClean="0">
                <a:solidFill>
                  <a:srgbClr val="468283"/>
                </a:solidFill>
                <a:latin typeface="Arial" charset="0"/>
                <a:ea typeface="+mn-ea"/>
                <a:cs typeface="Arial" charset="0"/>
              </a:rPr>
              <a:t>НСЗ </a:t>
            </a:r>
            <a:br>
              <a:rPr lang="ru-RU" altLang="ru-RU" sz="2000" b="1" dirty="0" smtClean="0">
                <a:solidFill>
                  <a:srgbClr val="468283"/>
                </a:solidFill>
                <a:latin typeface="Arial" charset="0"/>
                <a:ea typeface="+mn-ea"/>
                <a:cs typeface="Arial" charset="0"/>
              </a:rPr>
            </a:br>
            <a:r>
              <a:rPr lang="ru-RU" altLang="ru-RU" sz="2000" b="1" dirty="0" smtClean="0">
                <a:solidFill>
                  <a:srgbClr val="468283"/>
                </a:solidFill>
                <a:latin typeface="Arial" charset="0"/>
                <a:ea typeface="+mn-ea"/>
                <a:cs typeface="Arial" charset="0"/>
              </a:rPr>
              <a:t>за отчетный период, </a:t>
            </a:r>
            <a:r>
              <a:rPr lang="ru-RU" altLang="ru-RU" sz="2000" b="1" dirty="0">
                <a:solidFill>
                  <a:srgbClr val="468283"/>
                </a:solidFill>
                <a:latin typeface="Arial" charset="0"/>
                <a:ea typeface="+mn-ea"/>
                <a:cs typeface="Arial" charset="0"/>
              </a:rPr>
              <a:t>тыс. руб.</a:t>
            </a:r>
            <a:br>
              <a:rPr lang="ru-RU" altLang="ru-RU" sz="2000" b="1" dirty="0">
                <a:solidFill>
                  <a:srgbClr val="468283"/>
                </a:solidFill>
                <a:latin typeface="Arial" charset="0"/>
                <a:ea typeface="+mn-ea"/>
                <a:cs typeface="Arial" charset="0"/>
              </a:rPr>
            </a:br>
            <a:endParaRPr lang="ru-RU" sz="2000" b="1" dirty="0">
              <a:solidFill>
                <a:srgbClr val="468283"/>
              </a:solidFill>
              <a:latin typeface="Arial" charset="0"/>
              <a:ea typeface="+mn-ea"/>
              <a:cs typeface="Arial" charset="0"/>
            </a:endParaRPr>
          </a:p>
        </p:txBody>
      </p:sp>
      <p:grpSp>
        <p:nvGrpSpPr>
          <p:cNvPr id="25603" name="Группа 1"/>
          <p:cNvGrpSpPr>
            <a:grpSpLocks/>
          </p:cNvGrpSpPr>
          <p:nvPr/>
        </p:nvGrpSpPr>
        <p:grpSpPr bwMode="auto">
          <a:xfrm>
            <a:off x="250825" y="1557338"/>
            <a:ext cx="3960813" cy="2808287"/>
            <a:chOff x="1937191" y="3838184"/>
            <a:chExt cx="1364098" cy="1375489"/>
          </a:xfrm>
        </p:grpSpPr>
        <p:pic>
          <p:nvPicPr>
            <p:cNvPr id="25610" name="Picture 2" descr="https://static7.depositphotos.com/1004521/675/v/950/depositphotos_6750302-stock-illustration-money-bag.jpg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37191" y="3838184"/>
              <a:ext cx="1364098" cy="13754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2296618" y="4299810"/>
              <a:ext cx="574447" cy="22611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lIns="45719" tIns="45719" rIns="45719" bIns="45719">
              <a:spAutoFit/>
            </a:bodyPr>
            <a:lstStyle>
              <a:lvl1pPr eaLnBrk="0" hangingPunct="0">
                <a:defRPr>
                  <a:solidFill>
                    <a:srgbClr val="000000"/>
                  </a:solidFill>
                  <a:latin typeface="Cambria" pitchFamily="18" charset="0"/>
                  <a:cs typeface="Helvetica" pitchFamily="34" charset="0"/>
                  <a:sym typeface="Cambria" pitchFamily="18" charset="0"/>
                </a:defRPr>
              </a:lvl1pPr>
              <a:lvl2pPr marL="742950" indent="-285750" eaLnBrk="0" hangingPunct="0">
                <a:defRPr>
                  <a:solidFill>
                    <a:srgbClr val="000000"/>
                  </a:solidFill>
                  <a:latin typeface="Cambria" pitchFamily="18" charset="0"/>
                  <a:cs typeface="Helvetica" pitchFamily="34" charset="0"/>
                  <a:sym typeface="Cambria" pitchFamily="18" charset="0"/>
                </a:defRPr>
              </a:lvl2pPr>
              <a:lvl3pPr marL="1143000" indent="-228600" eaLnBrk="0" hangingPunct="0">
                <a:defRPr>
                  <a:solidFill>
                    <a:srgbClr val="000000"/>
                  </a:solidFill>
                  <a:latin typeface="Cambria" pitchFamily="18" charset="0"/>
                  <a:cs typeface="Helvetica" pitchFamily="34" charset="0"/>
                  <a:sym typeface="Cambria" pitchFamily="18" charset="0"/>
                </a:defRPr>
              </a:lvl3pPr>
              <a:lvl4pPr marL="1600200" indent="-228600" eaLnBrk="0" hangingPunct="0">
                <a:defRPr>
                  <a:solidFill>
                    <a:srgbClr val="000000"/>
                  </a:solidFill>
                  <a:latin typeface="Cambria" pitchFamily="18" charset="0"/>
                  <a:cs typeface="Helvetica" pitchFamily="34" charset="0"/>
                  <a:sym typeface="Cambria" pitchFamily="18" charset="0"/>
                </a:defRPr>
              </a:lvl4pPr>
              <a:lvl5pPr marL="2057400" indent="-228600" eaLnBrk="0" hangingPunct="0">
                <a:defRPr>
                  <a:solidFill>
                    <a:srgbClr val="000000"/>
                  </a:solidFill>
                  <a:latin typeface="Cambria" pitchFamily="18" charset="0"/>
                  <a:cs typeface="Helvetica" pitchFamily="34" charset="0"/>
                  <a:sym typeface="Cambria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Cambria" pitchFamily="18" charset="0"/>
                  <a:cs typeface="Helvetica" pitchFamily="34" charset="0"/>
                  <a:sym typeface="Cambria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Cambria" pitchFamily="18" charset="0"/>
                  <a:cs typeface="Helvetica" pitchFamily="34" charset="0"/>
                  <a:sym typeface="Cambria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Cambria" pitchFamily="18" charset="0"/>
                  <a:cs typeface="Helvetica" pitchFamily="34" charset="0"/>
                  <a:sym typeface="Cambria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Cambria" pitchFamily="18" charset="0"/>
                  <a:cs typeface="Helvetica" pitchFamily="34" charset="0"/>
                  <a:sym typeface="Cambria" pitchFamily="18" charset="0"/>
                </a:defRPr>
              </a:lvl9pPr>
            </a:lstStyle>
            <a:p>
              <a:pPr eaLnBrk="1">
                <a:defRPr/>
              </a:pPr>
              <a:endParaRPr lang="ru-RU" altLang="ru-RU" sz="2400" b="1" dirty="0" smtClean="0">
                <a:solidFill>
                  <a:srgbClr val="0D0D0D"/>
                </a:solidFill>
              </a:endParaRPr>
            </a:p>
          </p:txBody>
        </p:sp>
      </p:grpSp>
      <p:sp>
        <p:nvSpPr>
          <p:cNvPr id="25604" name="Прямоугольник 5"/>
          <p:cNvSpPr>
            <a:spLocks noChangeArrowheads="1"/>
          </p:cNvSpPr>
          <p:nvPr/>
        </p:nvSpPr>
        <p:spPr bwMode="auto">
          <a:xfrm>
            <a:off x="915988" y="2609850"/>
            <a:ext cx="20859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eaLnBrk="1" fontAlgn="b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rgbClr val="FF0000"/>
                </a:solidFill>
              </a:rPr>
              <a:t>1 946 053,9</a:t>
            </a:r>
          </a:p>
        </p:txBody>
      </p:sp>
      <p:sp>
        <p:nvSpPr>
          <p:cNvPr id="22" name="Скругленная прямоугольная выноска 21"/>
          <p:cNvSpPr/>
          <p:nvPr/>
        </p:nvSpPr>
        <p:spPr>
          <a:xfrm>
            <a:off x="5867399" y="1277194"/>
            <a:ext cx="3028950" cy="953450"/>
          </a:xfrm>
          <a:prstGeom prst="wedgeRoundRectCallout">
            <a:avLst>
              <a:gd name="adj1" fmla="val -109570"/>
              <a:gd name="adj2" fmla="val 66728"/>
              <a:gd name="adj3" fmla="val 16667"/>
            </a:avLst>
          </a:prstGeom>
          <a:solidFill>
            <a:srgbClr val="F3F0F6"/>
          </a:solidFill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spcFirstLastPara="1" lIns="45719" tIns="45719" rIns="45719" bIns="45719" spcCol="38100" anchor="ctr">
            <a:spAutoFit/>
          </a:bodyPr>
          <a:lstStyle/>
          <a:p>
            <a:pPr algn="ctr" fontAlgn="auto" hangingPunct="0">
              <a:lnSpc>
                <a:spcPts val="1200"/>
              </a:lnSpc>
              <a:defRPr/>
            </a:pPr>
            <a:r>
              <a:rPr lang="ru-RU" sz="1400" b="1" dirty="0">
                <a:solidFill>
                  <a:schemeClr val="accent4">
                    <a:lumMod val="75000"/>
                  </a:schemeClr>
                </a:solidFill>
                <a:cs typeface="Arial" charset="0"/>
              </a:rPr>
              <a:t> В </a:t>
            </a:r>
            <a:r>
              <a:rPr lang="ru-RU" sz="1400" b="1" dirty="0" smtClean="0">
                <a:solidFill>
                  <a:schemeClr val="accent4">
                    <a:lumMod val="75000"/>
                  </a:schemeClr>
                </a:solidFill>
                <a:cs typeface="Arial" charset="0"/>
              </a:rPr>
              <a:t>СМО на </a:t>
            </a:r>
            <a:r>
              <a:rPr lang="ru-RU" sz="1400" b="1" dirty="0">
                <a:solidFill>
                  <a:schemeClr val="accent4">
                    <a:lumMod val="75000"/>
                  </a:schemeClr>
                </a:solidFill>
                <a:cs typeface="Arial" charset="0"/>
              </a:rPr>
              <a:t>оплату медицинской помощи в рамках  </a:t>
            </a:r>
            <a:endParaRPr lang="ru-RU" sz="1400" b="1" dirty="0" smtClean="0">
              <a:solidFill>
                <a:schemeClr val="accent4">
                  <a:lumMod val="75000"/>
                </a:schemeClr>
              </a:solidFill>
              <a:cs typeface="Arial" charset="0"/>
            </a:endParaRPr>
          </a:p>
          <a:p>
            <a:pPr algn="ctr" fontAlgn="auto" hangingPunct="0">
              <a:lnSpc>
                <a:spcPts val="1200"/>
              </a:lnSpc>
              <a:defRPr/>
            </a:pPr>
            <a:r>
              <a:rPr lang="ru-RU" sz="1400" b="1" dirty="0" smtClean="0">
                <a:solidFill>
                  <a:schemeClr val="accent4">
                    <a:lumMod val="75000"/>
                  </a:schemeClr>
                </a:solidFill>
                <a:cs typeface="Arial" charset="0"/>
              </a:rPr>
              <a:t>Территориальной </a:t>
            </a:r>
            <a:r>
              <a:rPr lang="ru-RU" sz="1400" b="1" dirty="0">
                <a:solidFill>
                  <a:schemeClr val="accent4">
                    <a:lumMod val="75000"/>
                  </a:schemeClr>
                </a:solidFill>
                <a:cs typeface="Arial" charset="0"/>
              </a:rPr>
              <a:t>программы ОМС</a:t>
            </a:r>
          </a:p>
          <a:p>
            <a:pPr algn="ctr" fontAlgn="auto" hangingPunct="0">
              <a:lnSpc>
                <a:spcPts val="12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ru-RU" b="1" dirty="0">
                <a:solidFill>
                  <a:schemeClr val="accent2">
                    <a:lumMod val="75000"/>
                  </a:schemeClr>
                </a:solidFill>
                <a:cs typeface="Arial" charset="0"/>
              </a:rPr>
              <a:t>1 306 935,3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  <a:cs typeface="Arial" charset="0"/>
              </a:rPr>
              <a:t> 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3" name="Скругленная прямоугольная выноска 22"/>
          <p:cNvSpPr/>
          <p:nvPr/>
        </p:nvSpPr>
        <p:spPr>
          <a:xfrm>
            <a:off x="5983287" y="2184869"/>
            <a:ext cx="2797175" cy="1293969"/>
          </a:xfrm>
          <a:prstGeom prst="wedgeRoundRectCallout">
            <a:avLst>
              <a:gd name="adj1" fmla="val -113269"/>
              <a:gd name="adj2" fmla="val -3490"/>
              <a:gd name="adj3" fmla="val 16667"/>
            </a:avLst>
          </a:prstGeom>
          <a:solidFill>
            <a:srgbClr val="F3F0F6"/>
          </a:solidFill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spcFirstLastPara="1" lIns="45719" tIns="45719" rIns="45719" bIns="45719" spcCol="38100" anchor="ctr">
            <a:spAutoFit/>
          </a:bodyPr>
          <a:lstStyle/>
          <a:p>
            <a:pPr algn="ctr" fontAlgn="auto" hangingPunct="0">
              <a:lnSpc>
                <a:spcPts val="12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68000"/>
              <a:defRPr/>
            </a:pPr>
            <a:r>
              <a:rPr lang="ru-RU" sz="1300" b="1" dirty="0">
                <a:solidFill>
                  <a:srgbClr val="996633"/>
                </a:solidFill>
                <a:cs typeface="Arial" charset="0"/>
              </a:rPr>
              <a:t> </a:t>
            </a:r>
            <a:r>
              <a:rPr lang="ru-RU" sz="1400" b="1" dirty="0">
                <a:solidFill>
                  <a:schemeClr val="accent4">
                    <a:lumMod val="75000"/>
                  </a:schemeClr>
                </a:solidFill>
                <a:cs typeface="Arial" charset="0"/>
              </a:rPr>
              <a:t>На оплату медицинской помощи жителям Кировской области </a:t>
            </a:r>
            <a:r>
              <a:rPr lang="ru-RU" sz="1400" b="1" dirty="0" smtClean="0">
                <a:solidFill>
                  <a:schemeClr val="accent4">
                    <a:lumMod val="75000"/>
                  </a:schemeClr>
                </a:solidFill>
                <a:cs typeface="Arial" charset="0"/>
              </a:rPr>
              <a:t> на </a:t>
            </a:r>
            <a:r>
              <a:rPr lang="ru-RU" sz="1400" b="1" dirty="0">
                <a:solidFill>
                  <a:schemeClr val="accent4">
                    <a:lumMod val="75000"/>
                  </a:schemeClr>
                </a:solidFill>
                <a:cs typeface="Arial" charset="0"/>
              </a:rPr>
              <a:t>территории других субъектов РФ</a:t>
            </a:r>
          </a:p>
          <a:p>
            <a:pPr algn="ctr" fontAlgn="auto" hangingPunct="0">
              <a:lnSpc>
                <a:spcPts val="12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68000"/>
              <a:defRPr/>
            </a:pPr>
            <a:r>
              <a:rPr lang="ru-RU" b="1" dirty="0">
                <a:solidFill>
                  <a:schemeClr val="accent2">
                    <a:lumMod val="75000"/>
                  </a:schemeClr>
                </a:solidFill>
                <a:cs typeface="Arial" charset="0"/>
              </a:rPr>
              <a:t>525 000,0</a:t>
            </a:r>
          </a:p>
        </p:txBody>
      </p:sp>
      <p:sp>
        <p:nvSpPr>
          <p:cNvPr id="24" name="Скругленная прямоугольная выноска 23"/>
          <p:cNvSpPr/>
          <p:nvPr/>
        </p:nvSpPr>
        <p:spPr>
          <a:xfrm>
            <a:off x="5076524" y="4586762"/>
            <a:ext cx="3819525" cy="1600436"/>
          </a:xfrm>
          <a:prstGeom prst="wedgeRoundRectCallout">
            <a:avLst>
              <a:gd name="adj1" fmla="val -98379"/>
              <a:gd name="adj2" fmla="val -72780"/>
              <a:gd name="adj3" fmla="val 16667"/>
            </a:avLst>
          </a:prstGeom>
          <a:solidFill>
            <a:srgbClr val="F3F0F6"/>
          </a:solidFill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spcFirstLastPara="1" lIns="45719" tIns="45719" rIns="45719" bIns="45719" spcCol="38100" anchor="ctr">
            <a:spAutoFit/>
          </a:bodyPr>
          <a:lstStyle/>
          <a:p>
            <a:pPr algn="ctr" fontAlgn="auto" hangingPunct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68000"/>
              <a:defRPr/>
            </a:pPr>
            <a:r>
              <a:rPr lang="ru-RU" sz="1400" b="1" dirty="0">
                <a:solidFill>
                  <a:schemeClr val="accent4">
                    <a:lumMod val="75000"/>
                  </a:schemeClr>
                </a:solidFill>
                <a:cs typeface="Arial" charset="0"/>
              </a:rPr>
              <a:t>На финансовое обеспечение мероприятий </a:t>
            </a:r>
            <a:br>
              <a:rPr lang="ru-RU" sz="1400" b="1" dirty="0">
                <a:solidFill>
                  <a:schemeClr val="accent4">
                    <a:lumMod val="75000"/>
                  </a:schemeClr>
                </a:solidFill>
                <a:cs typeface="Arial" charset="0"/>
              </a:rPr>
            </a:br>
            <a:r>
              <a:rPr lang="ru-RU" sz="1400" b="1" dirty="0">
                <a:solidFill>
                  <a:schemeClr val="accent4">
                    <a:lumMod val="75000"/>
                  </a:schemeClr>
                </a:solidFill>
                <a:cs typeface="Arial" charset="0"/>
              </a:rPr>
              <a:t>по приобретению медицинского оборудования и дополнительного профобразования </a:t>
            </a:r>
            <a:r>
              <a:rPr lang="ru-RU" sz="1400" b="1" dirty="0" err="1">
                <a:solidFill>
                  <a:schemeClr val="accent4">
                    <a:lumMod val="75000"/>
                  </a:schemeClr>
                </a:solidFill>
                <a:cs typeface="Arial" charset="0"/>
              </a:rPr>
              <a:t>мед.работников</a:t>
            </a:r>
            <a:endParaRPr lang="en-US" sz="1400" b="1" dirty="0">
              <a:solidFill>
                <a:schemeClr val="accent4">
                  <a:lumMod val="75000"/>
                </a:schemeClr>
              </a:solidFill>
              <a:cs typeface="Arial" charset="0"/>
            </a:endParaRPr>
          </a:p>
          <a:p>
            <a:pPr algn="ctr" fontAlgn="auto" hangingPunct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68000"/>
              <a:defRPr/>
            </a:pPr>
            <a:r>
              <a:rPr lang="en-US" sz="1200" b="1" dirty="0">
                <a:solidFill>
                  <a:schemeClr val="accent4">
                    <a:lumMod val="75000"/>
                  </a:schemeClr>
                </a:solidFill>
                <a:cs typeface="Arial" charset="0"/>
              </a:rPr>
              <a:t>(</a:t>
            </a:r>
            <a:r>
              <a:rPr lang="ru-RU" sz="1200" b="1" dirty="0">
                <a:solidFill>
                  <a:schemeClr val="accent4">
                    <a:lumMod val="75000"/>
                  </a:schemeClr>
                </a:solidFill>
                <a:cs typeface="Arial" charset="0"/>
              </a:rPr>
              <a:t>53 единицы </a:t>
            </a:r>
            <a:r>
              <a:rPr lang="ru-RU" sz="1200" b="1" dirty="0" err="1">
                <a:solidFill>
                  <a:schemeClr val="accent4">
                    <a:lumMod val="75000"/>
                  </a:schemeClr>
                </a:solidFill>
                <a:cs typeface="Arial" charset="0"/>
              </a:rPr>
              <a:t>мед.оборудования</a:t>
            </a:r>
            <a:r>
              <a:rPr lang="ru-RU" sz="1200" b="1" dirty="0">
                <a:solidFill>
                  <a:schemeClr val="accent4">
                    <a:lumMod val="75000"/>
                  </a:schemeClr>
                </a:solidFill>
                <a:cs typeface="Arial" charset="0"/>
              </a:rPr>
              <a:t>, 3 цикла ДПО)</a:t>
            </a:r>
          </a:p>
          <a:p>
            <a:pPr algn="ctr" fontAlgn="auto" hangingPunct="0">
              <a:lnSpc>
                <a:spcPts val="12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68000"/>
              <a:defRPr/>
            </a:pPr>
            <a:r>
              <a:rPr lang="ru-RU" b="1" dirty="0">
                <a:solidFill>
                  <a:schemeClr val="accent2">
                    <a:lumMod val="75000"/>
                  </a:schemeClr>
                </a:solidFill>
                <a:cs typeface="Arial" charset="0"/>
              </a:rPr>
              <a:t>98 766,7</a:t>
            </a:r>
          </a:p>
        </p:txBody>
      </p:sp>
      <p:sp>
        <p:nvSpPr>
          <p:cNvPr id="25" name="Скругленная прямоугольная выноска 24"/>
          <p:cNvSpPr/>
          <p:nvPr/>
        </p:nvSpPr>
        <p:spPr>
          <a:xfrm>
            <a:off x="395536" y="4653136"/>
            <a:ext cx="2413442" cy="1123710"/>
          </a:xfrm>
          <a:prstGeom prst="wedgeRoundRectCallout">
            <a:avLst>
              <a:gd name="adj1" fmla="val -11587"/>
              <a:gd name="adj2" fmla="val -108903"/>
              <a:gd name="adj3" fmla="val 16667"/>
            </a:avLst>
          </a:prstGeom>
          <a:solidFill>
            <a:srgbClr val="F3F0F6"/>
          </a:solidFill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spcFirstLastPara="1" wrap="square" lIns="45719" tIns="45719" rIns="45719" bIns="45719" spcCol="38100" anchor="ctr">
            <a:spAutoFit/>
          </a:bodyPr>
          <a:lstStyle/>
          <a:p>
            <a:pPr algn="ctr" hangingPunct="0">
              <a:lnSpc>
                <a:spcPts val="1200"/>
              </a:lnSpc>
              <a:buClr>
                <a:schemeClr val="accent1"/>
              </a:buClr>
              <a:buSzPct val="68000"/>
              <a:defRPr/>
            </a:pPr>
            <a:r>
              <a:rPr lang="ru-RU" sz="1400" b="1" dirty="0">
                <a:solidFill>
                  <a:schemeClr val="accent4">
                    <a:lumMod val="75000"/>
                  </a:schemeClr>
                </a:solidFill>
                <a:cs typeface="Arial" charset="0"/>
              </a:rPr>
              <a:t>Остаток на 01.01.2020 на финансовое обеспечение мероприятий направлен в </a:t>
            </a:r>
            <a:endParaRPr lang="ru-RU" sz="1400" b="1" dirty="0" smtClean="0">
              <a:solidFill>
                <a:schemeClr val="accent4">
                  <a:lumMod val="75000"/>
                </a:schemeClr>
              </a:solidFill>
              <a:cs typeface="Arial" charset="0"/>
            </a:endParaRPr>
          </a:p>
          <a:p>
            <a:pPr algn="ctr" hangingPunct="0">
              <a:lnSpc>
                <a:spcPts val="1200"/>
              </a:lnSpc>
              <a:buClr>
                <a:schemeClr val="accent1"/>
              </a:buClr>
              <a:buSzPct val="68000"/>
              <a:defRPr/>
            </a:pPr>
            <a:r>
              <a:rPr lang="en-US" sz="1400" b="1" dirty="0" smtClean="0">
                <a:solidFill>
                  <a:schemeClr val="accent4">
                    <a:lumMod val="75000"/>
                  </a:schemeClr>
                </a:solidFill>
                <a:cs typeface="Arial" charset="0"/>
              </a:rPr>
              <a:t>I </a:t>
            </a:r>
            <a:r>
              <a:rPr lang="ru-RU" sz="1400" b="1" dirty="0">
                <a:solidFill>
                  <a:schemeClr val="accent4">
                    <a:lumMod val="75000"/>
                  </a:schemeClr>
                </a:solidFill>
                <a:cs typeface="Arial" charset="0"/>
              </a:rPr>
              <a:t>квартале 2020 года</a:t>
            </a:r>
          </a:p>
          <a:p>
            <a:pPr algn="ctr" hangingPunct="0">
              <a:lnSpc>
                <a:spcPts val="12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68000"/>
              <a:defRPr/>
            </a:pPr>
            <a:r>
              <a:rPr lang="ru-RU" b="1" dirty="0">
                <a:solidFill>
                  <a:schemeClr val="accent2">
                    <a:lumMod val="75000"/>
                  </a:schemeClr>
                </a:solidFill>
                <a:cs typeface="Arial" charset="0"/>
              </a:rPr>
              <a:t>31 656,6</a:t>
            </a:r>
          </a:p>
        </p:txBody>
      </p:sp>
      <p:sp>
        <p:nvSpPr>
          <p:cNvPr id="11" name="Скругленная прямоугольная выноска 10"/>
          <p:cNvSpPr/>
          <p:nvPr/>
        </p:nvSpPr>
        <p:spPr>
          <a:xfrm>
            <a:off x="6082999" y="3429000"/>
            <a:ext cx="2813050" cy="1157762"/>
          </a:xfrm>
          <a:prstGeom prst="wedgeRoundRectCallout">
            <a:avLst>
              <a:gd name="adj1" fmla="val -107771"/>
              <a:gd name="adj2" fmla="val -47736"/>
              <a:gd name="adj3" fmla="val 16667"/>
            </a:avLst>
          </a:prstGeom>
          <a:solidFill>
            <a:srgbClr val="F3F0F6"/>
          </a:solidFill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spcFirstLastPara="1" lIns="45719" tIns="45719" rIns="45719" bIns="45719" spcCol="38100" anchor="ctr">
            <a:spAutoFit/>
          </a:bodyPr>
          <a:lstStyle/>
          <a:p>
            <a:pPr algn="ctr" fontAlgn="auto" hangingPunct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68000"/>
              <a:defRPr/>
            </a:pPr>
            <a:r>
              <a:rPr lang="ru-RU" sz="1400" b="1" dirty="0">
                <a:solidFill>
                  <a:schemeClr val="accent4">
                    <a:lumMod val="75000"/>
                  </a:schemeClr>
                </a:solidFill>
                <a:cs typeface="Arial" charset="0"/>
              </a:rPr>
              <a:t>На </a:t>
            </a:r>
            <a:r>
              <a:rPr lang="ru-RU" sz="1400" b="1" dirty="0" err="1">
                <a:solidFill>
                  <a:schemeClr val="accent4">
                    <a:lumMod val="75000"/>
                  </a:schemeClr>
                </a:solidFill>
                <a:cs typeface="Arial" charset="0"/>
              </a:rPr>
              <a:t>софинансирование</a:t>
            </a:r>
            <a:r>
              <a:rPr lang="ru-RU" sz="1400" b="1" dirty="0">
                <a:solidFill>
                  <a:schemeClr val="accent4">
                    <a:lumMod val="75000"/>
                  </a:schemeClr>
                </a:solidFill>
                <a:cs typeface="Arial" charset="0"/>
              </a:rPr>
              <a:t> расходов </a:t>
            </a:r>
            <a:r>
              <a:rPr lang="ru-RU" sz="1400" b="1" dirty="0" smtClean="0">
                <a:solidFill>
                  <a:schemeClr val="accent4">
                    <a:lumMod val="75000"/>
                  </a:schemeClr>
                </a:solidFill>
                <a:cs typeface="Arial" charset="0"/>
              </a:rPr>
              <a:t>МО на </a:t>
            </a:r>
            <a:r>
              <a:rPr lang="ru-RU" sz="1400" b="1" dirty="0">
                <a:solidFill>
                  <a:schemeClr val="accent4">
                    <a:lumMod val="75000"/>
                  </a:schemeClr>
                </a:solidFill>
                <a:cs typeface="Arial" charset="0"/>
              </a:rPr>
              <a:t>оплату труда врачей и среднего </a:t>
            </a:r>
            <a:r>
              <a:rPr lang="ru-RU" sz="1400" b="1" dirty="0" err="1">
                <a:solidFill>
                  <a:schemeClr val="accent4">
                    <a:lumMod val="75000"/>
                  </a:schemeClr>
                </a:solidFill>
                <a:cs typeface="Arial" charset="0"/>
              </a:rPr>
              <a:t>мед.персонала</a:t>
            </a:r>
            <a:endParaRPr lang="ru-RU" sz="1400" b="1" dirty="0">
              <a:solidFill>
                <a:schemeClr val="accent4">
                  <a:lumMod val="75000"/>
                </a:schemeClr>
              </a:solidFill>
              <a:cs typeface="Arial" charset="0"/>
            </a:endParaRPr>
          </a:p>
          <a:p>
            <a:pPr algn="ctr" fontAlgn="auto" hangingPunct="0">
              <a:lnSpc>
                <a:spcPts val="12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68000"/>
              <a:defRPr/>
            </a:pPr>
            <a:r>
              <a:rPr lang="ru-RU" b="1" dirty="0">
                <a:solidFill>
                  <a:schemeClr val="accent2">
                    <a:lumMod val="75000"/>
                  </a:schemeClr>
                </a:solidFill>
                <a:cs typeface="Arial" charset="0"/>
              </a:rPr>
              <a:t>15 351,9</a:t>
            </a:r>
          </a:p>
        </p:txBody>
      </p:sp>
    </p:spTree>
    <p:extLst>
      <p:ext uri="{BB962C8B-B14F-4D97-AF65-F5344CB8AC3E}">
        <p14:creationId xmlns:p14="http://schemas.microsoft.com/office/powerpoint/2010/main" val="2161354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rmAutofit/>
          </a:bodyPr>
          <a:lstStyle/>
          <a:p>
            <a:r>
              <a:rPr lang="ru-RU" sz="1600" b="1" dirty="0">
                <a:solidFill>
                  <a:srgbClr val="468283"/>
                </a:solidFill>
                <a:latin typeface="Arial" charset="0"/>
                <a:cs typeface="Arial" charset="0"/>
              </a:rPr>
              <a:t>Использовано медицинскими организациями средств нормированного страхового запаса Ф</a:t>
            </a:r>
            <a:r>
              <a:rPr lang="ru-RU" sz="1600" b="1" dirty="0" smtClean="0">
                <a:solidFill>
                  <a:srgbClr val="468283"/>
                </a:solidFill>
                <a:latin typeface="Arial" charset="0"/>
                <a:cs typeface="Arial" charset="0"/>
              </a:rPr>
              <a:t>онда для </a:t>
            </a:r>
            <a:r>
              <a:rPr lang="ru-RU" sz="1600" b="1" dirty="0">
                <a:solidFill>
                  <a:srgbClr val="468283"/>
                </a:solidFill>
                <a:latin typeface="Arial" charset="0"/>
                <a:cs typeface="Arial" charset="0"/>
              </a:rPr>
              <a:t>приобретения  медицинского оборудования, организацию дополнительного профессионального образования медицинских работников по программам  повышения квалификации </a:t>
            </a:r>
            <a:endParaRPr lang="ru-RU" sz="16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8212" y="1341438"/>
            <a:ext cx="6165025" cy="5327650"/>
          </a:xfrm>
        </p:spPr>
      </p:pic>
    </p:spTree>
    <p:extLst>
      <p:ext uri="{BB962C8B-B14F-4D97-AF65-F5344CB8AC3E}">
        <p14:creationId xmlns:p14="http://schemas.microsoft.com/office/powerpoint/2010/main" val="8449255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76490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altLang="ru-RU" b="1" dirty="0" smtClean="0">
              <a:solidFill>
                <a:srgbClr val="468283"/>
              </a:solidFill>
              <a:latin typeface="Arial" charset="0"/>
              <a:cs typeface="Arial" charset="0"/>
            </a:endParaRPr>
          </a:p>
          <a:p>
            <a:pPr marL="0" indent="0" algn="ctr">
              <a:buNone/>
            </a:pPr>
            <a:r>
              <a:rPr lang="ru-RU" altLang="ru-RU" b="1" dirty="0" smtClean="0">
                <a:solidFill>
                  <a:srgbClr val="468283"/>
                </a:solidFill>
                <a:latin typeface="Arial" charset="0"/>
                <a:cs typeface="Arial" charset="0"/>
              </a:rPr>
              <a:t>Реализация Территориальной </a:t>
            </a:r>
            <a:r>
              <a:rPr lang="ru-RU" altLang="ru-RU" b="1" dirty="0">
                <a:solidFill>
                  <a:srgbClr val="468283"/>
                </a:solidFill>
                <a:latin typeface="Arial" charset="0"/>
                <a:cs typeface="Arial" charset="0"/>
              </a:rPr>
              <a:t>программы  ОМС</a:t>
            </a:r>
            <a:endParaRPr lang="ru-RU" b="1" dirty="0">
              <a:solidFill>
                <a:srgbClr val="468283"/>
              </a:solidFill>
              <a:latin typeface="Arial" charset="0"/>
              <a:cs typeface="Arial" charset="0"/>
            </a:endParaRPr>
          </a:p>
          <a:p>
            <a:pPr marL="0" indent="0" algn="ctr">
              <a:buNone/>
            </a:pPr>
            <a:endParaRPr lang="ru-RU" b="1" dirty="0">
              <a:solidFill>
                <a:srgbClr val="468283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68032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80000"/>
              </a:lnSpc>
              <a:spcBef>
                <a:spcPts val="0"/>
              </a:spcBef>
              <a:defRPr/>
            </a:pPr>
            <a:r>
              <a:rPr lang="en-US" sz="2400" b="1" dirty="0" smtClean="0">
                <a:solidFill>
                  <a:srgbClr val="468283"/>
                </a:solidFill>
                <a:latin typeface="Arial" charset="0"/>
                <a:ea typeface="+mn-ea"/>
                <a:cs typeface="Arial" charset="0"/>
              </a:rPr>
              <a:t/>
            </a:r>
            <a:br>
              <a:rPr lang="en-US" sz="2400" b="1" dirty="0" smtClean="0">
                <a:solidFill>
                  <a:srgbClr val="468283"/>
                </a:solidFill>
                <a:latin typeface="Arial" charset="0"/>
                <a:ea typeface="+mn-ea"/>
                <a:cs typeface="Arial" charset="0"/>
              </a:rPr>
            </a:br>
            <a:r>
              <a:rPr lang="ru-RU" sz="2400" b="1" dirty="0" smtClean="0">
                <a:solidFill>
                  <a:srgbClr val="468283"/>
                </a:solidFill>
                <a:latin typeface="Arial" charset="0"/>
                <a:ea typeface="+mn-ea"/>
                <a:cs typeface="Arial" charset="0"/>
              </a:rPr>
              <a:t>Финансирование </a:t>
            </a:r>
            <a:r>
              <a:rPr lang="ru-RU" sz="2400" b="1" dirty="0">
                <a:solidFill>
                  <a:srgbClr val="468283"/>
                </a:solidFill>
                <a:latin typeface="Arial" charset="0"/>
                <a:ea typeface="+mn-ea"/>
                <a:cs typeface="Arial" charset="0"/>
              </a:rPr>
              <a:t>Территориальной программы ОМС                                  на одного жителя (руб.)</a:t>
            </a:r>
            <a:br>
              <a:rPr lang="ru-RU" sz="2400" b="1" dirty="0">
                <a:solidFill>
                  <a:srgbClr val="468283"/>
                </a:solidFill>
                <a:latin typeface="Arial" charset="0"/>
                <a:ea typeface="+mn-ea"/>
                <a:cs typeface="Arial" charset="0"/>
              </a:rPr>
            </a:br>
            <a:endParaRPr lang="ru-RU" sz="2400" b="1" dirty="0">
              <a:solidFill>
                <a:srgbClr val="468283"/>
              </a:solidFill>
              <a:latin typeface="Arial" charset="0"/>
              <a:ea typeface="+mn-ea"/>
              <a:cs typeface="Arial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484784"/>
            <a:ext cx="8229600" cy="4435797"/>
          </a:xfrm>
        </p:spPr>
      </p:pic>
    </p:spTree>
    <p:extLst>
      <p:ext uri="{BB962C8B-B14F-4D97-AF65-F5344CB8AC3E}">
        <p14:creationId xmlns:p14="http://schemas.microsoft.com/office/powerpoint/2010/main" val="18911888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400" b="1" dirty="0" smtClean="0">
                <a:solidFill>
                  <a:srgbClr val="468283"/>
                </a:solidFill>
                <a:latin typeface="Arial" charset="0"/>
                <a:ea typeface="+mn-ea"/>
                <a:cs typeface="Arial" charset="0"/>
              </a:rPr>
              <a:t/>
            </a:r>
            <a:br>
              <a:rPr lang="en-US" sz="2400" b="1" dirty="0" smtClean="0">
                <a:solidFill>
                  <a:srgbClr val="468283"/>
                </a:solidFill>
                <a:latin typeface="Arial" charset="0"/>
                <a:ea typeface="+mn-ea"/>
                <a:cs typeface="Arial" charset="0"/>
              </a:rPr>
            </a:br>
            <a:r>
              <a:rPr lang="ru-RU" sz="2400" b="1" dirty="0" smtClean="0">
                <a:solidFill>
                  <a:srgbClr val="468283"/>
                </a:solidFill>
                <a:latin typeface="Arial" charset="0"/>
                <a:ea typeface="+mn-ea"/>
                <a:cs typeface="Arial" charset="0"/>
              </a:rPr>
              <a:t>Выполнение </a:t>
            </a:r>
            <a:r>
              <a:rPr lang="ru-RU" sz="2400" b="1" dirty="0">
                <a:solidFill>
                  <a:srgbClr val="468283"/>
                </a:solidFill>
                <a:latin typeface="Arial" charset="0"/>
                <a:ea typeface="+mn-ea"/>
                <a:cs typeface="Arial" charset="0"/>
              </a:rPr>
              <a:t>Территориальной программы государственных гарантий бесплатного оказания гражданам медицинской помощи, млн. руб. *</a:t>
            </a:r>
            <a:br>
              <a:rPr lang="ru-RU" sz="2400" b="1" dirty="0">
                <a:solidFill>
                  <a:srgbClr val="468283"/>
                </a:solidFill>
                <a:latin typeface="Arial" charset="0"/>
                <a:ea typeface="+mn-ea"/>
                <a:cs typeface="Arial" charset="0"/>
              </a:rPr>
            </a:br>
            <a:endParaRPr lang="ru-RU" sz="2400" b="1" dirty="0">
              <a:solidFill>
                <a:srgbClr val="468283"/>
              </a:solidFill>
              <a:latin typeface="Arial" charset="0"/>
              <a:ea typeface="+mn-ea"/>
              <a:cs typeface="Arial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700808"/>
            <a:ext cx="8229600" cy="4114800"/>
          </a:xfrm>
        </p:spPr>
      </p:pic>
      <p:sp>
        <p:nvSpPr>
          <p:cNvPr id="3" name="Прямоугольник 2"/>
          <p:cNvSpPr/>
          <p:nvPr/>
        </p:nvSpPr>
        <p:spPr>
          <a:xfrm>
            <a:off x="1403648" y="6218919"/>
            <a:ext cx="66247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468283"/>
                </a:solidFill>
                <a:latin typeface="Arial" charset="0"/>
                <a:cs typeface="Arial" charset="0"/>
              </a:rPr>
              <a:t>*</a:t>
            </a:r>
            <a:r>
              <a:rPr lang="ru-RU" b="1" dirty="0">
                <a:solidFill>
                  <a:srgbClr val="468283"/>
                </a:solidFill>
                <a:latin typeface="Arial" charset="0"/>
                <a:cs typeface="Arial" charset="0"/>
              </a:rPr>
              <a:t>по кассовым расходам</a:t>
            </a:r>
            <a:r>
              <a:rPr lang="en-US" b="1" dirty="0">
                <a:solidFill>
                  <a:srgbClr val="468283"/>
                </a:solidFill>
                <a:latin typeface="Arial" charset="0"/>
                <a:cs typeface="Arial" charset="0"/>
              </a:rPr>
              <a:t> </a:t>
            </a:r>
            <a:r>
              <a:rPr lang="ru-RU" b="1" dirty="0">
                <a:solidFill>
                  <a:srgbClr val="468283"/>
                </a:solidFill>
                <a:latin typeface="Arial" charset="0"/>
                <a:cs typeface="Arial" charset="0"/>
              </a:rPr>
              <a:t>медицинских организаций</a:t>
            </a:r>
          </a:p>
        </p:txBody>
      </p:sp>
    </p:spTree>
    <p:extLst>
      <p:ext uri="{BB962C8B-B14F-4D97-AF65-F5344CB8AC3E}">
        <p14:creationId xmlns:p14="http://schemas.microsoft.com/office/powerpoint/2010/main" val="8387072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 fontScale="90000"/>
          </a:bodyPr>
          <a:lstStyle/>
          <a:p>
            <a:r>
              <a:rPr lang="ru-RU" sz="2200" b="1" dirty="0" smtClean="0">
                <a:solidFill>
                  <a:srgbClr val="468283"/>
                </a:solidFill>
                <a:latin typeface="Arial" charset="0"/>
                <a:ea typeface="+mn-ea"/>
                <a:cs typeface="Arial" charset="0"/>
              </a:rPr>
              <a:t/>
            </a:r>
            <a:br>
              <a:rPr lang="ru-RU" sz="2200" b="1" dirty="0" smtClean="0">
                <a:solidFill>
                  <a:srgbClr val="468283"/>
                </a:solidFill>
                <a:latin typeface="Arial" charset="0"/>
                <a:ea typeface="+mn-ea"/>
                <a:cs typeface="Arial" charset="0"/>
              </a:rPr>
            </a:br>
            <a:r>
              <a:rPr lang="ru-RU" sz="2700" b="1" dirty="0" smtClean="0">
                <a:solidFill>
                  <a:srgbClr val="468283"/>
                </a:solidFill>
                <a:latin typeface="Arial" charset="0"/>
                <a:ea typeface="+mn-ea"/>
                <a:cs typeface="Arial" charset="0"/>
              </a:rPr>
              <a:t>Объемы </a:t>
            </a:r>
            <a:r>
              <a:rPr lang="ru-RU" sz="2700" b="1" dirty="0">
                <a:solidFill>
                  <a:srgbClr val="468283"/>
                </a:solidFill>
                <a:latin typeface="Arial" charset="0"/>
                <a:ea typeface="+mn-ea"/>
                <a:cs typeface="Arial" charset="0"/>
              </a:rPr>
              <a:t>финансирования </a:t>
            </a:r>
            <a:r>
              <a:rPr lang="ru-RU" sz="2700" b="1" dirty="0" smtClean="0">
                <a:solidFill>
                  <a:srgbClr val="468283"/>
                </a:solidFill>
                <a:latin typeface="Arial" charset="0"/>
                <a:ea typeface="+mn-ea"/>
                <a:cs typeface="Arial" charset="0"/>
              </a:rPr>
              <a:t>Территориальной </a:t>
            </a:r>
            <a:r>
              <a:rPr lang="ru-RU" sz="2700" b="1" dirty="0">
                <a:solidFill>
                  <a:srgbClr val="468283"/>
                </a:solidFill>
                <a:latin typeface="Arial" charset="0"/>
                <a:ea typeface="+mn-ea"/>
                <a:cs typeface="Arial" charset="0"/>
              </a:rPr>
              <a:t>программы ОМС </a:t>
            </a:r>
            <a:r>
              <a:rPr lang="ru-RU" sz="2700" b="1" dirty="0" smtClean="0">
                <a:solidFill>
                  <a:srgbClr val="468283"/>
                </a:solidFill>
                <a:latin typeface="Arial" charset="0"/>
                <a:ea typeface="+mn-ea"/>
                <a:cs typeface="Arial" charset="0"/>
              </a:rPr>
              <a:t>по </a:t>
            </a:r>
            <a:r>
              <a:rPr lang="ru-RU" sz="2700" b="1" dirty="0">
                <a:solidFill>
                  <a:srgbClr val="468283"/>
                </a:solidFill>
                <a:latin typeface="Arial" charset="0"/>
                <a:ea typeface="+mn-ea"/>
                <a:cs typeface="Arial" charset="0"/>
              </a:rPr>
              <a:t>видам медицинской помощи </a:t>
            </a:r>
            <a:r>
              <a:rPr lang="ru-RU" sz="2700" b="1" dirty="0" smtClean="0">
                <a:solidFill>
                  <a:srgbClr val="468283"/>
                </a:solidFill>
                <a:latin typeface="Arial" charset="0"/>
                <a:ea typeface="+mn-ea"/>
                <a:cs typeface="Arial" charset="0"/>
              </a:rPr>
              <a:t/>
            </a:r>
            <a:br>
              <a:rPr lang="ru-RU" sz="2700" b="1" dirty="0" smtClean="0">
                <a:solidFill>
                  <a:srgbClr val="468283"/>
                </a:solidFill>
                <a:latin typeface="Arial" charset="0"/>
                <a:ea typeface="+mn-ea"/>
                <a:cs typeface="Arial" charset="0"/>
              </a:rPr>
            </a:br>
            <a:r>
              <a:rPr lang="ru-RU" sz="2700" b="1" dirty="0" smtClean="0">
                <a:solidFill>
                  <a:srgbClr val="468283"/>
                </a:solidFill>
                <a:latin typeface="Arial" charset="0"/>
                <a:ea typeface="+mn-ea"/>
                <a:cs typeface="Arial" charset="0"/>
              </a:rPr>
              <a:t>в </a:t>
            </a:r>
            <a:r>
              <a:rPr lang="ru-RU" sz="2700" b="1" dirty="0">
                <a:solidFill>
                  <a:srgbClr val="468283"/>
                </a:solidFill>
                <a:latin typeface="Arial" charset="0"/>
                <a:ea typeface="+mn-ea"/>
                <a:cs typeface="Arial" charset="0"/>
              </a:rPr>
              <a:t>2018 − 2019 годах, млн. руб.*</a:t>
            </a:r>
            <a:r>
              <a:rPr lang="ru-RU" sz="1800" dirty="0"/>
              <a:t/>
            </a:r>
            <a:br>
              <a:rPr lang="ru-RU" sz="1800" dirty="0"/>
            </a:br>
            <a:endParaRPr lang="ru-RU" sz="1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619672" y="5964665"/>
            <a:ext cx="61926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468283"/>
                </a:solidFill>
                <a:latin typeface="Arial" charset="0"/>
                <a:cs typeface="Arial" charset="0"/>
              </a:rPr>
              <a:t>* </a:t>
            </a:r>
            <a:r>
              <a:rPr lang="ru-RU" b="1" dirty="0">
                <a:solidFill>
                  <a:srgbClr val="468283"/>
                </a:solidFill>
                <a:latin typeface="Arial" charset="0"/>
                <a:cs typeface="Arial" charset="0"/>
              </a:rPr>
              <a:t>по кассовым расходам медицинских организаций</a:t>
            </a:r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268760"/>
            <a:ext cx="8229600" cy="4392487"/>
          </a:xfrm>
        </p:spPr>
      </p:pic>
    </p:spTree>
    <p:extLst>
      <p:ext uri="{BB962C8B-B14F-4D97-AF65-F5344CB8AC3E}">
        <p14:creationId xmlns:p14="http://schemas.microsoft.com/office/powerpoint/2010/main" val="114393034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435280" cy="1210146"/>
          </a:xfrm>
        </p:spPr>
        <p:txBody>
          <a:bodyPr>
            <a:normAutofit fontScale="90000"/>
          </a:bodyPr>
          <a:lstStyle/>
          <a:p>
            <a:r>
              <a:rPr lang="ru-RU" sz="2200" b="1" dirty="0" smtClean="0">
                <a:solidFill>
                  <a:srgbClr val="468283"/>
                </a:solidFill>
                <a:latin typeface="Arial" charset="0"/>
                <a:ea typeface="+mn-ea"/>
                <a:cs typeface="Arial" charset="0"/>
              </a:rPr>
              <a:t/>
            </a:r>
            <a:br>
              <a:rPr lang="ru-RU" sz="2200" b="1" dirty="0" smtClean="0">
                <a:solidFill>
                  <a:srgbClr val="468283"/>
                </a:solidFill>
                <a:latin typeface="Arial" charset="0"/>
                <a:ea typeface="+mn-ea"/>
                <a:cs typeface="Arial" charset="0"/>
              </a:rPr>
            </a:br>
            <a:r>
              <a:rPr lang="ru-RU" sz="2200" b="1" dirty="0">
                <a:solidFill>
                  <a:srgbClr val="468283"/>
                </a:solidFill>
                <a:latin typeface="Arial" charset="0"/>
                <a:ea typeface="+mn-ea"/>
                <a:cs typeface="Arial" charset="0"/>
              </a:rPr>
              <a:t/>
            </a:r>
            <a:br>
              <a:rPr lang="ru-RU" sz="2200" b="1" dirty="0">
                <a:solidFill>
                  <a:srgbClr val="468283"/>
                </a:solidFill>
                <a:latin typeface="Arial" charset="0"/>
                <a:ea typeface="+mn-ea"/>
                <a:cs typeface="Arial" charset="0"/>
              </a:rPr>
            </a:br>
            <a:r>
              <a:rPr lang="ru-RU" sz="2700" b="1" dirty="0" smtClean="0">
                <a:solidFill>
                  <a:srgbClr val="468283"/>
                </a:solidFill>
                <a:latin typeface="Arial" charset="0"/>
                <a:ea typeface="+mn-ea"/>
                <a:cs typeface="Arial" charset="0"/>
              </a:rPr>
              <a:t>Структура </a:t>
            </a:r>
            <a:r>
              <a:rPr lang="ru-RU" sz="2700" b="1" dirty="0">
                <a:solidFill>
                  <a:srgbClr val="468283"/>
                </a:solidFill>
                <a:latin typeface="Arial" charset="0"/>
                <a:ea typeface="+mn-ea"/>
                <a:cs typeface="Arial" charset="0"/>
              </a:rPr>
              <a:t>финансирования </a:t>
            </a:r>
            <a:r>
              <a:rPr lang="ru-RU" sz="2700" b="1" dirty="0" smtClean="0">
                <a:solidFill>
                  <a:srgbClr val="468283"/>
                </a:solidFill>
                <a:latin typeface="Arial" charset="0"/>
                <a:ea typeface="+mn-ea"/>
                <a:cs typeface="Arial" charset="0"/>
              </a:rPr>
              <a:t/>
            </a:r>
            <a:br>
              <a:rPr lang="ru-RU" sz="2700" b="1" dirty="0" smtClean="0">
                <a:solidFill>
                  <a:srgbClr val="468283"/>
                </a:solidFill>
                <a:latin typeface="Arial" charset="0"/>
                <a:ea typeface="+mn-ea"/>
                <a:cs typeface="Arial" charset="0"/>
              </a:rPr>
            </a:br>
            <a:r>
              <a:rPr lang="ru-RU" sz="2700" b="1" dirty="0" smtClean="0">
                <a:solidFill>
                  <a:srgbClr val="468283"/>
                </a:solidFill>
                <a:latin typeface="Arial" charset="0"/>
                <a:ea typeface="+mn-ea"/>
                <a:cs typeface="Arial" charset="0"/>
              </a:rPr>
              <a:t>Территориальной </a:t>
            </a:r>
            <a:r>
              <a:rPr lang="ru-RU" sz="2700" b="1" dirty="0">
                <a:solidFill>
                  <a:srgbClr val="468283"/>
                </a:solidFill>
                <a:latin typeface="Arial" charset="0"/>
                <a:ea typeface="+mn-ea"/>
                <a:cs typeface="Arial" charset="0"/>
              </a:rPr>
              <a:t>программы </a:t>
            </a:r>
            <a:r>
              <a:rPr lang="ru-RU" sz="2700" b="1" dirty="0" smtClean="0">
                <a:solidFill>
                  <a:srgbClr val="468283"/>
                </a:solidFill>
                <a:latin typeface="Arial" charset="0"/>
                <a:ea typeface="+mn-ea"/>
                <a:cs typeface="Arial" charset="0"/>
              </a:rPr>
              <a:t>ОМС </a:t>
            </a:r>
            <a:br>
              <a:rPr lang="ru-RU" sz="2700" b="1" dirty="0" smtClean="0">
                <a:solidFill>
                  <a:srgbClr val="468283"/>
                </a:solidFill>
                <a:latin typeface="Arial" charset="0"/>
                <a:ea typeface="+mn-ea"/>
                <a:cs typeface="Arial" charset="0"/>
              </a:rPr>
            </a:br>
            <a:r>
              <a:rPr lang="ru-RU" sz="2700" b="1" dirty="0" smtClean="0">
                <a:solidFill>
                  <a:srgbClr val="468283"/>
                </a:solidFill>
                <a:latin typeface="Arial" charset="0"/>
                <a:ea typeface="+mn-ea"/>
                <a:cs typeface="Arial" charset="0"/>
              </a:rPr>
              <a:t>по </a:t>
            </a:r>
            <a:r>
              <a:rPr lang="ru-RU" sz="2700" b="1" dirty="0">
                <a:solidFill>
                  <a:srgbClr val="468283"/>
                </a:solidFill>
                <a:latin typeface="Arial" charset="0"/>
                <a:ea typeface="+mn-ea"/>
                <a:cs typeface="Arial" charset="0"/>
              </a:rPr>
              <a:t>видам медицинской помощи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484785"/>
            <a:ext cx="8229600" cy="4176463"/>
          </a:xfrm>
        </p:spPr>
      </p:pic>
    </p:spTree>
    <p:extLst>
      <p:ext uri="{BB962C8B-B14F-4D97-AF65-F5344CB8AC3E}">
        <p14:creationId xmlns:p14="http://schemas.microsoft.com/office/powerpoint/2010/main" val="37911810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340768"/>
            <a:ext cx="7128792" cy="4464495"/>
          </a:xfr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200" b="1" dirty="0" smtClean="0">
                <a:solidFill>
                  <a:srgbClr val="468283"/>
                </a:solidFill>
                <a:latin typeface="Arial" charset="0"/>
                <a:ea typeface="+mn-ea"/>
                <a:cs typeface="Arial" charset="0"/>
              </a:rPr>
              <a:t/>
            </a:r>
            <a:br>
              <a:rPr lang="ru-RU" sz="2200" b="1" dirty="0" smtClean="0">
                <a:solidFill>
                  <a:srgbClr val="468283"/>
                </a:solidFill>
                <a:latin typeface="Arial" charset="0"/>
                <a:ea typeface="+mn-ea"/>
                <a:cs typeface="Arial" charset="0"/>
              </a:rPr>
            </a:br>
            <a:r>
              <a:rPr lang="ru-RU" sz="2200" b="1" dirty="0">
                <a:solidFill>
                  <a:srgbClr val="468283"/>
                </a:solidFill>
                <a:latin typeface="Arial" charset="0"/>
                <a:ea typeface="+mn-ea"/>
                <a:cs typeface="Arial" charset="0"/>
              </a:rPr>
              <a:t/>
            </a:r>
            <a:br>
              <a:rPr lang="ru-RU" sz="2200" b="1" dirty="0">
                <a:solidFill>
                  <a:srgbClr val="468283"/>
                </a:solidFill>
                <a:latin typeface="Arial" charset="0"/>
                <a:ea typeface="+mn-ea"/>
                <a:cs typeface="Arial" charset="0"/>
              </a:rPr>
            </a:br>
            <a:r>
              <a:rPr lang="ru-RU" sz="2700" b="1" dirty="0" smtClean="0">
                <a:solidFill>
                  <a:srgbClr val="468283"/>
                </a:solidFill>
                <a:latin typeface="Arial" charset="0"/>
                <a:ea typeface="+mn-ea"/>
                <a:cs typeface="Arial" charset="0"/>
              </a:rPr>
              <a:t>Оплата </a:t>
            </a:r>
            <a:r>
              <a:rPr lang="ru-RU" sz="2700" b="1" dirty="0">
                <a:solidFill>
                  <a:srgbClr val="468283"/>
                </a:solidFill>
                <a:latin typeface="Arial" charset="0"/>
                <a:ea typeface="+mn-ea"/>
                <a:cs typeface="Arial" charset="0"/>
              </a:rPr>
              <a:t>медицинской помощи, оказанной </a:t>
            </a:r>
            <a:r>
              <a:rPr lang="ru-RU" sz="2700" b="1" dirty="0" smtClean="0">
                <a:solidFill>
                  <a:srgbClr val="468283"/>
                </a:solidFill>
                <a:latin typeface="Arial" charset="0"/>
                <a:ea typeface="+mn-ea"/>
                <a:cs typeface="Arial" charset="0"/>
              </a:rPr>
              <a:t/>
            </a:r>
            <a:br>
              <a:rPr lang="ru-RU" sz="2700" b="1" dirty="0" smtClean="0">
                <a:solidFill>
                  <a:srgbClr val="468283"/>
                </a:solidFill>
                <a:latin typeface="Arial" charset="0"/>
                <a:ea typeface="+mn-ea"/>
                <a:cs typeface="Arial" charset="0"/>
              </a:rPr>
            </a:br>
            <a:r>
              <a:rPr lang="ru-RU" sz="2700" b="1" dirty="0" smtClean="0">
                <a:solidFill>
                  <a:srgbClr val="468283"/>
                </a:solidFill>
                <a:latin typeface="Arial" charset="0"/>
                <a:ea typeface="+mn-ea"/>
                <a:cs typeface="Arial" charset="0"/>
              </a:rPr>
              <a:t>в </a:t>
            </a:r>
            <a:r>
              <a:rPr lang="ru-RU" sz="2700" b="1" dirty="0">
                <a:solidFill>
                  <a:srgbClr val="468283"/>
                </a:solidFill>
                <a:latin typeface="Arial" charset="0"/>
                <a:ea typeface="+mn-ea"/>
                <a:cs typeface="Arial" charset="0"/>
              </a:rPr>
              <a:t>амбулаторных условиях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918965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" t="-11556" r="-259" b="11556"/>
          <a:stretch/>
        </p:blipFill>
        <p:spPr>
          <a:xfrm>
            <a:off x="467544" y="260648"/>
            <a:ext cx="8352928" cy="5470702"/>
          </a:xfr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rgbClr val="468283"/>
                </a:solidFill>
                <a:latin typeface="Arial" charset="0"/>
                <a:ea typeface="+mn-ea"/>
                <a:cs typeface="Arial" charset="0"/>
              </a:rPr>
              <a:t>Топ 5 нововведений </a:t>
            </a:r>
            <a:r>
              <a:rPr lang="ru-RU" sz="2400" b="1" dirty="0" smtClean="0">
                <a:solidFill>
                  <a:srgbClr val="468283"/>
                </a:solidFill>
                <a:latin typeface="Arial" charset="0"/>
                <a:ea typeface="+mn-ea"/>
                <a:cs typeface="Arial" charset="0"/>
              </a:rPr>
              <a:t>− 2019 </a:t>
            </a:r>
            <a:r>
              <a:rPr lang="ru-RU" sz="2400" b="1" dirty="0">
                <a:solidFill>
                  <a:srgbClr val="468283"/>
                </a:solidFill>
                <a:latin typeface="Arial" charset="0"/>
                <a:ea typeface="+mn-ea"/>
                <a:cs typeface="Arial" charset="0"/>
              </a:rPr>
              <a:t>в сфере ОМС</a:t>
            </a:r>
          </a:p>
        </p:txBody>
      </p:sp>
    </p:spTree>
    <p:extLst>
      <p:ext uri="{BB962C8B-B14F-4D97-AF65-F5344CB8AC3E}">
        <p14:creationId xmlns:p14="http://schemas.microsoft.com/office/powerpoint/2010/main" val="341523927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>
                <a:solidFill>
                  <a:srgbClr val="468283"/>
                </a:solidFill>
                <a:latin typeface="Arial" charset="0"/>
                <a:ea typeface="+mn-ea"/>
                <a:cs typeface="Arial" charset="0"/>
              </a:rPr>
              <a:t>Количество клинико-статистических групп, используемых при оплате медицинской помощи </a:t>
            </a:r>
            <a:r>
              <a:rPr lang="ru-RU" sz="2400" b="1" dirty="0" smtClean="0">
                <a:solidFill>
                  <a:srgbClr val="468283"/>
                </a:solidFill>
                <a:latin typeface="Arial" charset="0"/>
                <a:ea typeface="+mn-ea"/>
                <a:cs typeface="Arial" charset="0"/>
              </a:rPr>
              <a:t>       в </a:t>
            </a:r>
            <a:r>
              <a:rPr lang="ru-RU" sz="2400" b="1" dirty="0">
                <a:solidFill>
                  <a:srgbClr val="468283"/>
                </a:solidFill>
                <a:latin typeface="Arial" charset="0"/>
                <a:ea typeface="+mn-ea"/>
                <a:cs typeface="Arial" charset="0"/>
              </a:rPr>
              <a:t>дневном и круглосуточном стационарах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700808"/>
            <a:ext cx="7272808" cy="3744416"/>
          </a:xfrm>
        </p:spPr>
      </p:pic>
    </p:spTree>
    <p:extLst>
      <p:ext uri="{BB962C8B-B14F-4D97-AF65-F5344CB8AC3E}">
        <p14:creationId xmlns:p14="http://schemas.microsoft.com/office/powerpoint/2010/main" val="318322662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994122"/>
          </a:xfrm>
        </p:spPr>
        <p:txBody>
          <a:bodyPr>
            <a:normAutofit fontScale="90000"/>
          </a:bodyPr>
          <a:lstStyle/>
          <a:p>
            <a:r>
              <a:rPr lang="en-US" sz="2700" b="1" dirty="0" smtClean="0">
                <a:solidFill>
                  <a:srgbClr val="468283"/>
                </a:solidFill>
                <a:latin typeface="Arial" charset="0"/>
                <a:ea typeface="+mn-ea"/>
                <a:cs typeface="Arial" charset="0"/>
              </a:rPr>
              <a:t/>
            </a:r>
            <a:br>
              <a:rPr lang="en-US" sz="2700" b="1" dirty="0" smtClean="0">
                <a:solidFill>
                  <a:srgbClr val="468283"/>
                </a:solidFill>
                <a:latin typeface="Arial" charset="0"/>
                <a:ea typeface="+mn-ea"/>
                <a:cs typeface="Arial" charset="0"/>
              </a:rPr>
            </a:br>
            <a:r>
              <a:rPr lang="ru-RU" sz="2700" b="1" dirty="0" smtClean="0">
                <a:solidFill>
                  <a:srgbClr val="468283"/>
                </a:solidFill>
                <a:latin typeface="Arial" charset="0"/>
                <a:ea typeface="+mn-ea"/>
                <a:cs typeface="Arial" charset="0"/>
              </a:rPr>
              <a:t>Оплата </a:t>
            </a:r>
            <a:r>
              <a:rPr lang="ru-RU" sz="2700" b="1" dirty="0">
                <a:solidFill>
                  <a:srgbClr val="468283"/>
                </a:solidFill>
                <a:latin typeface="Arial" charset="0"/>
                <a:ea typeface="+mn-ea"/>
                <a:cs typeface="Arial" charset="0"/>
              </a:rPr>
              <a:t>медицинской помощи, оказанной в условиях                  круглосуточного стационара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484784"/>
            <a:ext cx="6912768" cy="4472373"/>
          </a:xfrm>
        </p:spPr>
      </p:pic>
    </p:spTree>
    <p:extLst>
      <p:ext uri="{BB962C8B-B14F-4D97-AF65-F5344CB8AC3E}">
        <p14:creationId xmlns:p14="http://schemas.microsoft.com/office/powerpoint/2010/main" val="272588450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700" b="1" dirty="0" smtClean="0">
                <a:solidFill>
                  <a:srgbClr val="468283"/>
                </a:solidFill>
                <a:latin typeface="Arial" charset="0"/>
                <a:ea typeface="+mn-ea"/>
                <a:cs typeface="Arial" charset="0"/>
              </a:rPr>
              <a:t/>
            </a:r>
            <a:br>
              <a:rPr lang="ru-RU" sz="2700" b="1" dirty="0" smtClean="0">
                <a:solidFill>
                  <a:srgbClr val="468283"/>
                </a:solidFill>
                <a:latin typeface="Arial" charset="0"/>
                <a:ea typeface="+mn-ea"/>
                <a:cs typeface="Arial" charset="0"/>
              </a:rPr>
            </a:br>
            <a:r>
              <a:rPr lang="ru-RU" sz="2700" b="1" dirty="0">
                <a:solidFill>
                  <a:srgbClr val="468283"/>
                </a:solidFill>
                <a:latin typeface="Arial" charset="0"/>
                <a:ea typeface="+mn-ea"/>
                <a:cs typeface="Arial" charset="0"/>
              </a:rPr>
              <a:t/>
            </a:r>
            <a:br>
              <a:rPr lang="ru-RU" sz="2700" b="1" dirty="0">
                <a:solidFill>
                  <a:srgbClr val="468283"/>
                </a:solidFill>
                <a:latin typeface="Arial" charset="0"/>
                <a:ea typeface="+mn-ea"/>
                <a:cs typeface="Arial" charset="0"/>
              </a:rPr>
            </a:br>
            <a:r>
              <a:rPr lang="ru-RU" sz="2700" b="1" dirty="0" smtClean="0">
                <a:solidFill>
                  <a:srgbClr val="468283"/>
                </a:solidFill>
                <a:latin typeface="Arial" charset="0"/>
                <a:ea typeface="+mn-ea"/>
                <a:cs typeface="Arial" charset="0"/>
              </a:rPr>
              <a:t>Оплата </a:t>
            </a:r>
            <a:r>
              <a:rPr lang="ru-RU" sz="2700" b="1" dirty="0">
                <a:solidFill>
                  <a:srgbClr val="468283"/>
                </a:solidFill>
                <a:latin typeface="Arial" charset="0"/>
                <a:ea typeface="+mn-ea"/>
                <a:cs typeface="Arial" charset="0"/>
              </a:rPr>
              <a:t>медицинской помощи, оказанной в условиях                         дневного стационара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268760"/>
            <a:ext cx="7488831" cy="4752528"/>
          </a:xfrm>
        </p:spPr>
      </p:pic>
    </p:spTree>
    <p:extLst>
      <p:ext uri="{BB962C8B-B14F-4D97-AF65-F5344CB8AC3E}">
        <p14:creationId xmlns:p14="http://schemas.microsoft.com/office/powerpoint/2010/main" val="177424369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2" r="2445"/>
          <a:stretch/>
        </p:blipFill>
        <p:spPr>
          <a:xfrm>
            <a:off x="971600" y="332656"/>
            <a:ext cx="7344815" cy="5400600"/>
          </a:xfrm>
        </p:spPr>
      </p:pic>
    </p:spTree>
    <p:extLst>
      <p:ext uri="{BB962C8B-B14F-4D97-AF65-F5344CB8AC3E}">
        <p14:creationId xmlns:p14="http://schemas.microsoft.com/office/powerpoint/2010/main" val="364389340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842" y="1124744"/>
            <a:ext cx="7532974" cy="4752529"/>
          </a:xfr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700" b="1" dirty="0" smtClean="0">
                <a:solidFill>
                  <a:srgbClr val="468283"/>
                </a:solidFill>
                <a:latin typeface="Arial" charset="0"/>
                <a:ea typeface="+mn-ea"/>
                <a:cs typeface="Arial" charset="0"/>
              </a:rPr>
              <a:t/>
            </a:r>
            <a:br>
              <a:rPr lang="ru-RU" sz="2700" b="1" dirty="0" smtClean="0">
                <a:solidFill>
                  <a:srgbClr val="468283"/>
                </a:solidFill>
                <a:latin typeface="Arial" charset="0"/>
                <a:ea typeface="+mn-ea"/>
                <a:cs typeface="Arial" charset="0"/>
              </a:rPr>
            </a:br>
            <a:r>
              <a:rPr lang="ru-RU" sz="2700" b="1" dirty="0" smtClean="0">
                <a:solidFill>
                  <a:srgbClr val="468283"/>
                </a:solidFill>
                <a:latin typeface="Arial" charset="0"/>
                <a:ea typeface="+mn-ea"/>
                <a:cs typeface="Arial" charset="0"/>
              </a:rPr>
              <a:t>Оплата </a:t>
            </a:r>
            <a:r>
              <a:rPr lang="ru-RU" sz="2700" b="1" dirty="0">
                <a:solidFill>
                  <a:srgbClr val="468283"/>
                </a:solidFill>
                <a:latin typeface="Arial" charset="0"/>
                <a:ea typeface="+mn-ea"/>
                <a:cs typeface="Arial" charset="0"/>
              </a:rPr>
              <a:t>скорой медицинской помощи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3521474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Pictures\14.pn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/>
          <a:srcRect l="717" b="4522"/>
          <a:stretch/>
        </p:blipFill>
        <p:spPr bwMode="auto">
          <a:xfrm>
            <a:off x="395536" y="1523755"/>
            <a:ext cx="8283840" cy="4247275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74885" y="3370394"/>
            <a:ext cx="56938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61,9%</a:t>
            </a:r>
            <a:endParaRPr lang="ru-RU" sz="1200" dirty="0"/>
          </a:p>
        </p:txBody>
      </p:sp>
      <p:sp>
        <p:nvSpPr>
          <p:cNvPr id="7" name="TextBox 6"/>
          <p:cNvSpPr txBox="1"/>
          <p:nvPr/>
        </p:nvSpPr>
        <p:spPr>
          <a:xfrm>
            <a:off x="1043608" y="3235205"/>
            <a:ext cx="57606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chemeClr val="bg1"/>
                </a:solidFill>
              </a:rPr>
              <a:t>59,9%</a:t>
            </a:r>
            <a:endParaRPr lang="ru-RU" sz="1200" b="1" dirty="0">
              <a:solidFill>
                <a:schemeClr val="bg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835696" y="3937991"/>
            <a:ext cx="56938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200" dirty="0" smtClean="0"/>
              <a:t>17,7%</a:t>
            </a:r>
            <a:endParaRPr lang="ru-RU" sz="12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323134" y="3733735"/>
            <a:ext cx="57259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200" b="1" dirty="0" smtClean="0">
                <a:solidFill>
                  <a:schemeClr val="bg1"/>
                </a:solidFill>
              </a:rPr>
              <a:t>20,4%</a:t>
            </a:r>
            <a:endParaRPr lang="ru-RU" sz="1200" b="1" dirty="0">
              <a:solidFill>
                <a:schemeClr val="bg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131840" y="3872235"/>
            <a:ext cx="56938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200" dirty="0" smtClean="0"/>
              <a:t>16,4</a:t>
            </a:r>
            <a:r>
              <a:rPr lang="en-US" sz="1200" b="1" dirty="0" smtClean="0"/>
              <a:t>%</a:t>
            </a:r>
            <a:endParaRPr lang="ru-RU" sz="12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427984" y="4282780"/>
            <a:ext cx="49084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200" dirty="0" smtClean="0"/>
              <a:t>2,7%</a:t>
            </a:r>
            <a:endParaRPr lang="ru-RU" sz="12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796136" y="4285276"/>
            <a:ext cx="49084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/>
              <a:t>1,2%</a:t>
            </a:r>
            <a:endParaRPr lang="ru-RU" sz="12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7092280" y="4429416"/>
            <a:ext cx="49084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/>
              <a:t>0,1%</a:t>
            </a:r>
            <a:endParaRPr lang="ru-RU" sz="12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3672263" y="3733734"/>
            <a:ext cx="57259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200" b="1" dirty="0" smtClean="0">
                <a:solidFill>
                  <a:schemeClr val="bg1"/>
                </a:solidFill>
              </a:rPr>
              <a:t>15,7%</a:t>
            </a:r>
            <a:endParaRPr lang="ru-RU" sz="1200" b="1" dirty="0">
              <a:solidFill>
                <a:schemeClr val="bg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004048" y="4169042"/>
            <a:ext cx="49404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200" b="1" dirty="0" smtClean="0">
                <a:solidFill>
                  <a:schemeClr val="bg1"/>
                </a:solidFill>
              </a:rPr>
              <a:t>2,4%</a:t>
            </a:r>
            <a:endParaRPr lang="ru-RU" sz="1200" b="1" dirty="0">
              <a:solidFill>
                <a:schemeClr val="bg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372200" y="4281739"/>
            <a:ext cx="49404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200" b="1" dirty="0">
                <a:solidFill>
                  <a:schemeClr val="bg1"/>
                </a:solidFill>
              </a:rPr>
              <a:t>1</a:t>
            </a:r>
            <a:r>
              <a:rPr lang="en-US" sz="1200" b="1" dirty="0" smtClean="0">
                <a:solidFill>
                  <a:schemeClr val="bg1"/>
                </a:solidFill>
              </a:rPr>
              <a:t>,4%</a:t>
            </a:r>
            <a:endParaRPr lang="ru-RU" sz="1200" b="1" dirty="0">
              <a:solidFill>
                <a:schemeClr val="bg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668344" y="4413324"/>
            <a:ext cx="49404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200" b="1" dirty="0" smtClean="0">
                <a:solidFill>
                  <a:schemeClr val="bg1"/>
                </a:solidFill>
              </a:rPr>
              <a:t>0,2%</a:t>
            </a:r>
            <a:endParaRPr lang="ru-RU" sz="1200" b="1" dirty="0">
              <a:solidFill>
                <a:schemeClr val="bg1"/>
              </a:solidFill>
            </a:endParaRPr>
          </a:p>
        </p:txBody>
      </p:sp>
      <p:sp>
        <p:nvSpPr>
          <p:cNvPr id="16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>
                <a:solidFill>
                  <a:srgbClr val="468283"/>
                </a:solidFill>
                <a:latin typeface="Arial" charset="0"/>
                <a:ea typeface="+mn-ea"/>
                <a:cs typeface="Arial" charset="0"/>
              </a:rPr>
              <a:t>Объем расходов средств ОМС </a:t>
            </a:r>
            <a:r>
              <a:rPr lang="ru-RU" sz="2400" b="1" dirty="0" smtClean="0">
                <a:solidFill>
                  <a:srgbClr val="468283"/>
                </a:solidFill>
                <a:latin typeface="Arial" charset="0"/>
                <a:ea typeface="+mn-ea"/>
                <a:cs typeface="Arial" charset="0"/>
              </a:rPr>
              <a:t>МО по </a:t>
            </a:r>
            <a:r>
              <a:rPr lang="ru-RU" sz="2400" b="1" dirty="0">
                <a:solidFill>
                  <a:srgbClr val="468283"/>
                </a:solidFill>
                <a:latin typeface="Arial" charset="0"/>
                <a:ea typeface="+mn-ea"/>
                <a:cs typeface="Arial" charset="0"/>
              </a:rPr>
              <a:t>данным формы  № 14-ф (ОМС),</a:t>
            </a:r>
            <a:r>
              <a:rPr lang="en-US" sz="2400" b="1" dirty="0">
                <a:solidFill>
                  <a:srgbClr val="468283"/>
                </a:solidFill>
                <a:latin typeface="Arial" charset="0"/>
                <a:ea typeface="+mn-ea"/>
                <a:cs typeface="Arial" charset="0"/>
              </a:rPr>
              <a:t> </a:t>
            </a:r>
            <a:r>
              <a:rPr lang="ru-RU" sz="2400" b="1" dirty="0">
                <a:solidFill>
                  <a:srgbClr val="468283"/>
                </a:solidFill>
                <a:latin typeface="Arial" charset="0"/>
                <a:ea typeface="+mn-ea"/>
                <a:cs typeface="Arial" charset="0"/>
              </a:rPr>
              <a:t>млн. руб.</a:t>
            </a:r>
          </a:p>
        </p:txBody>
      </p:sp>
    </p:spTree>
    <p:extLst>
      <p:ext uri="{BB962C8B-B14F-4D97-AF65-F5344CB8AC3E}">
        <p14:creationId xmlns:p14="http://schemas.microsoft.com/office/powerpoint/2010/main" val="151225792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4525963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endParaRPr lang="ru-RU" sz="2800" b="1" dirty="0" smtClean="0">
              <a:solidFill>
                <a:srgbClr val="468283"/>
              </a:solidFill>
              <a:latin typeface="Arial" charset="0"/>
              <a:cs typeface="Arial" charset="0"/>
            </a:endParaRPr>
          </a:p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endParaRPr lang="ru-RU" sz="2800" b="1" dirty="0">
              <a:solidFill>
                <a:srgbClr val="468283"/>
              </a:solidFill>
              <a:latin typeface="Arial" charset="0"/>
              <a:cs typeface="Arial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187624" y="1412776"/>
            <a:ext cx="6768752" cy="2751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2400" b="1" dirty="0">
                <a:solidFill>
                  <a:srgbClr val="468283"/>
                </a:solidFill>
                <a:latin typeface="Arial" charset="0"/>
                <a:cs typeface="Arial" charset="0"/>
              </a:rPr>
              <a:t>Мониторинг заработной платы  работников МО для достижения целевых прогнозных показателей, предусмотренных Указом Президента РФ  от 07.05.2012 № 597 </a:t>
            </a:r>
          </a:p>
          <a:p>
            <a:pPr algn="ctr">
              <a:spcBef>
                <a:spcPct val="20000"/>
              </a:spcBef>
            </a:pPr>
            <a:r>
              <a:rPr lang="ru-RU" sz="2400" b="1" dirty="0">
                <a:solidFill>
                  <a:srgbClr val="468283"/>
                </a:solidFill>
                <a:latin typeface="Arial" charset="0"/>
                <a:cs typeface="Arial" charset="0"/>
              </a:rPr>
              <a:t>«О мероприятиях по реализации государственной социальной политики»</a:t>
            </a:r>
          </a:p>
        </p:txBody>
      </p:sp>
    </p:spTree>
    <p:extLst>
      <p:ext uri="{BB962C8B-B14F-4D97-AF65-F5344CB8AC3E}">
        <p14:creationId xmlns:p14="http://schemas.microsoft.com/office/powerpoint/2010/main" val="207577046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>
                <a:solidFill>
                  <a:srgbClr val="468283"/>
                </a:solidFill>
                <a:latin typeface="Arial" charset="0"/>
                <a:ea typeface="+mn-ea"/>
                <a:cs typeface="Arial" charset="0"/>
              </a:rPr>
              <a:t>Динамика изменения средней заработной платы </a:t>
            </a:r>
            <a:br>
              <a:rPr lang="ru-RU" sz="2400" b="1" dirty="0">
                <a:solidFill>
                  <a:srgbClr val="468283"/>
                </a:solidFill>
                <a:latin typeface="Arial" charset="0"/>
                <a:ea typeface="+mn-ea"/>
                <a:cs typeface="Arial" charset="0"/>
              </a:rPr>
            </a:br>
            <a:r>
              <a:rPr lang="ru-RU" sz="2400" b="1" dirty="0">
                <a:solidFill>
                  <a:srgbClr val="468283"/>
                </a:solidFill>
                <a:latin typeface="Arial" charset="0"/>
                <a:ea typeface="+mn-ea"/>
                <a:cs typeface="Arial" charset="0"/>
              </a:rPr>
              <a:t>за счет средств ОМС в МО (тыс. руб.)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340768"/>
            <a:ext cx="6951879" cy="4525963"/>
          </a:xfrm>
        </p:spPr>
      </p:pic>
      <p:sp>
        <p:nvSpPr>
          <p:cNvPr id="3" name="TextBox 2"/>
          <p:cNvSpPr txBox="1"/>
          <p:nvPr/>
        </p:nvSpPr>
        <p:spPr>
          <a:xfrm>
            <a:off x="1331640" y="6021288"/>
            <a:ext cx="727280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468283"/>
                </a:solidFill>
                <a:latin typeface="Arial" charset="0"/>
                <a:cs typeface="Arial" charset="0"/>
              </a:rPr>
              <a:t>* Значения «Дорожной карты» согласно </a:t>
            </a:r>
            <a:r>
              <a:rPr lang="ru-RU" sz="1200" b="1" dirty="0">
                <a:solidFill>
                  <a:srgbClr val="468283"/>
                </a:solidFill>
                <a:latin typeface="Arial" charset="0"/>
                <a:cs typeface="Arial" charset="0"/>
              </a:rPr>
              <a:t>распоряжению Правительства Кировской области </a:t>
            </a:r>
            <a:endParaRPr lang="ru-RU" sz="1200" b="1" dirty="0" smtClean="0">
              <a:solidFill>
                <a:srgbClr val="468283"/>
              </a:solidFill>
              <a:latin typeface="Arial" charset="0"/>
              <a:cs typeface="Arial" charset="0"/>
            </a:endParaRPr>
          </a:p>
          <a:p>
            <a:r>
              <a:rPr lang="ru-RU" sz="1200" b="1" dirty="0" smtClean="0">
                <a:solidFill>
                  <a:srgbClr val="468283"/>
                </a:solidFill>
                <a:latin typeface="Arial" charset="0"/>
                <a:cs typeface="Arial" charset="0"/>
              </a:rPr>
              <a:t>от </a:t>
            </a:r>
            <a:r>
              <a:rPr lang="ru-RU" sz="1200" b="1" dirty="0">
                <a:solidFill>
                  <a:srgbClr val="468283"/>
                </a:solidFill>
                <a:latin typeface="Arial" charset="0"/>
                <a:cs typeface="Arial" charset="0"/>
              </a:rPr>
              <a:t>29.10.2019 № 297 </a:t>
            </a:r>
          </a:p>
          <a:p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7668344" y="5373216"/>
            <a:ext cx="609954" cy="5872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400" b="1" dirty="0">
                <a:solidFill>
                  <a:srgbClr val="468283"/>
                </a:solidFill>
                <a:latin typeface="Arial" charset="0"/>
                <a:ea typeface="+mn-ea"/>
                <a:cs typeface="Arial" charset="0"/>
              </a:rPr>
              <a:t>*</a:t>
            </a:r>
          </a:p>
        </p:txBody>
      </p:sp>
    </p:spTree>
    <p:extLst>
      <p:ext uri="{BB962C8B-B14F-4D97-AF65-F5344CB8AC3E}">
        <p14:creationId xmlns:p14="http://schemas.microsoft.com/office/powerpoint/2010/main" val="194894388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>
                <a:solidFill>
                  <a:srgbClr val="468283"/>
                </a:solidFill>
                <a:latin typeface="Arial" charset="0"/>
                <a:ea typeface="+mn-ea"/>
                <a:cs typeface="Arial" charset="0"/>
              </a:rPr>
              <a:t>Доля средств ОМС в среднемесячной заработной плате </a:t>
            </a:r>
            <a:r>
              <a:rPr lang="ru-RU" sz="2400" b="1" dirty="0" smtClean="0">
                <a:solidFill>
                  <a:srgbClr val="468283"/>
                </a:solidFill>
                <a:latin typeface="Arial" charset="0"/>
                <a:ea typeface="+mn-ea"/>
                <a:cs typeface="Arial" charset="0"/>
              </a:rPr>
              <a:t>работников МО</a:t>
            </a:r>
            <a:endParaRPr lang="ru-RU" sz="2400" b="1" dirty="0">
              <a:solidFill>
                <a:srgbClr val="468283"/>
              </a:solidFill>
              <a:latin typeface="Arial" charset="0"/>
              <a:ea typeface="+mn-ea"/>
              <a:cs typeface="Arial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2708920"/>
            <a:ext cx="4032448" cy="3545234"/>
          </a:xfrm>
        </p:spPr>
      </p:pic>
      <p:pic>
        <p:nvPicPr>
          <p:cNvPr id="6" name="Объект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412776"/>
            <a:ext cx="4043203" cy="3674180"/>
          </a:xfrm>
          <a:prstGeom prst="rect">
            <a:avLst/>
          </a:prstGeom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5292080" y="4437112"/>
            <a:ext cx="3130234" cy="731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b="1" dirty="0" smtClean="0">
                <a:solidFill>
                  <a:srgbClr val="FFC000"/>
                </a:solidFill>
                <a:latin typeface="Arial" charset="0"/>
                <a:ea typeface="+mn-ea"/>
                <a:cs typeface="Arial" charset="0"/>
              </a:rPr>
              <a:t>2019 </a:t>
            </a:r>
            <a:r>
              <a:rPr lang="ru-RU" sz="2400" b="1" dirty="0" smtClean="0">
                <a:solidFill>
                  <a:srgbClr val="FFC000"/>
                </a:solidFill>
                <a:latin typeface="Arial" charset="0"/>
                <a:ea typeface="+mn-ea"/>
                <a:cs typeface="Arial" charset="0"/>
              </a:rPr>
              <a:t>год</a:t>
            </a:r>
            <a:endParaRPr lang="ru-RU" sz="2400" b="1" dirty="0">
              <a:solidFill>
                <a:srgbClr val="FFC000"/>
              </a:solidFill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755576" y="3249866"/>
            <a:ext cx="3130234" cy="731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b="1" dirty="0" smtClean="0">
                <a:solidFill>
                  <a:srgbClr val="FFC000"/>
                </a:solidFill>
                <a:latin typeface="Arial" charset="0"/>
                <a:ea typeface="+mn-ea"/>
                <a:cs typeface="Arial" charset="0"/>
              </a:rPr>
              <a:t>201</a:t>
            </a:r>
            <a:r>
              <a:rPr lang="ru-RU" sz="2400" b="1" dirty="0" smtClean="0">
                <a:solidFill>
                  <a:srgbClr val="FFC000"/>
                </a:solidFill>
                <a:latin typeface="Arial" charset="0"/>
                <a:ea typeface="+mn-ea"/>
                <a:cs typeface="Arial" charset="0"/>
              </a:rPr>
              <a:t>8</a:t>
            </a:r>
            <a:r>
              <a:rPr lang="en-US" sz="2400" b="1" dirty="0" smtClean="0">
                <a:solidFill>
                  <a:srgbClr val="FFC000"/>
                </a:solidFill>
                <a:latin typeface="Arial" charset="0"/>
                <a:ea typeface="+mn-ea"/>
                <a:cs typeface="Arial" charset="0"/>
              </a:rPr>
              <a:t> </a:t>
            </a:r>
            <a:r>
              <a:rPr lang="ru-RU" sz="2400" b="1" dirty="0" smtClean="0">
                <a:solidFill>
                  <a:srgbClr val="FFC000"/>
                </a:solidFill>
                <a:latin typeface="Arial" charset="0"/>
                <a:ea typeface="+mn-ea"/>
                <a:cs typeface="Arial" charset="0"/>
              </a:rPr>
              <a:t>год</a:t>
            </a:r>
            <a:endParaRPr lang="ru-RU" sz="2400" b="1" dirty="0">
              <a:solidFill>
                <a:srgbClr val="FFC000"/>
              </a:solidFill>
              <a:latin typeface="Arial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222795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628800"/>
            <a:ext cx="8229600" cy="3672407"/>
          </a:xfr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468283"/>
                </a:solidFill>
                <a:latin typeface="Arial" charset="0"/>
                <a:ea typeface="+mn-ea"/>
                <a:cs typeface="Arial" charset="0"/>
              </a:rPr>
              <a:t>Средняя заработная плата медицинских работников за счет всех источников финансирования, тыс. руб.</a:t>
            </a:r>
            <a:endParaRPr lang="ru-RU" sz="2000" b="1" dirty="0">
              <a:solidFill>
                <a:srgbClr val="468283"/>
              </a:solidFill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5536" y="5445224"/>
            <a:ext cx="80648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rgbClr val="468283"/>
                </a:solidFill>
                <a:latin typeface="Arial" charset="0"/>
                <a:cs typeface="Arial" charset="0"/>
              </a:rPr>
              <a:t>*</a:t>
            </a:r>
            <a:r>
              <a:rPr lang="ru-RU" sz="1200" b="1" dirty="0">
                <a:solidFill>
                  <a:srgbClr val="468283"/>
                </a:solidFill>
                <a:latin typeface="Arial" charset="0"/>
                <a:cs typeface="Arial" charset="0"/>
              </a:rPr>
              <a:t>по данным Федеральной службы государственной статистики за 2019 год по </a:t>
            </a:r>
            <a:r>
              <a:rPr lang="ru-RU" sz="1200" b="1" dirty="0" smtClean="0">
                <a:solidFill>
                  <a:srgbClr val="468283"/>
                </a:solidFill>
                <a:latin typeface="Arial" charset="0"/>
                <a:cs typeface="Arial" charset="0"/>
              </a:rPr>
              <a:t>Кировской области</a:t>
            </a:r>
            <a:endParaRPr lang="ru-RU" sz="1200" b="1" dirty="0">
              <a:solidFill>
                <a:srgbClr val="468283"/>
              </a:solidFill>
              <a:latin typeface="Arial" charset="0"/>
              <a:cs typeface="Arial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367295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4525963"/>
          </a:xfrm>
        </p:spPr>
        <p:txBody>
          <a:bodyPr/>
          <a:lstStyle/>
          <a:p>
            <a:pPr marL="0" indent="0" algn="ctr">
              <a:buNone/>
            </a:pPr>
            <a:endParaRPr lang="en-US" altLang="ru-RU" b="1" dirty="0" smtClean="0">
              <a:solidFill>
                <a:srgbClr val="468283"/>
              </a:solidFill>
              <a:latin typeface="Arial" charset="0"/>
              <a:cs typeface="Arial" charset="0"/>
            </a:endParaRPr>
          </a:p>
          <a:p>
            <a:pPr marL="0" indent="0" algn="ctr">
              <a:buNone/>
            </a:pPr>
            <a:endParaRPr lang="en-US" altLang="ru-RU" b="1" dirty="0">
              <a:solidFill>
                <a:srgbClr val="468283"/>
              </a:solidFill>
              <a:latin typeface="Arial" charset="0"/>
              <a:cs typeface="Arial" charset="0"/>
            </a:endParaRPr>
          </a:p>
          <a:p>
            <a:pPr marL="0" indent="0" algn="ctr">
              <a:buNone/>
            </a:pPr>
            <a:r>
              <a:rPr lang="ru-RU" altLang="ru-RU" b="1" dirty="0" smtClean="0">
                <a:solidFill>
                  <a:srgbClr val="468283"/>
                </a:solidFill>
                <a:latin typeface="Arial" charset="0"/>
                <a:cs typeface="Arial" charset="0"/>
              </a:rPr>
              <a:t>ОСНОВНЫЕ </a:t>
            </a:r>
            <a:r>
              <a:rPr lang="ru-RU" altLang="ru-RU" b="1" dirty="0">
                <a:solidFill>
                  <a:srgbClr val="468283"/>
                </a:solidFill>
                <a:latin typeface="Arial" charset="0"/>
                <a:cs typeface="Arial" charset="0"/>
              </a:rPr>
              <a:t>НАПРАВЛЕНИЯ ДЕЯТЕЛЬНОСТИ</a:t>
            </a:r>
            <a:endParaRPr lang="ru-RU" b="1" dirty="0">
              <a:solidFill>
                <a:srgbClr val="468283"/>
              </a:solidFill>
              <a:latin typeface="Arial" charset="0"/>
              <a:cs typeface="Arial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6290187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052736"/>
            <a:ext cx="8229600" cy="4525963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endParaRPr lang="ru-RU" b="1" dirty="0" smtClean="0">
              <a:solidFill>
                <a:srgbClr val="C00000"/>
              </a:solidFill>
              <a:latin typeface="Avanti" pitchFamily="34" charset="0"/>
            </a:endParaRPr>
          </a:p>
          <a:p>
            <a:pPr marL="0" indent="0"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ru-RU" sz="2800" b="1" dirty="0" smtClean="0">
                <a:solidFill>
                  <a:srgbClr val="468283"/>
                </a:solidFill>
                <a:latin typeface="Arial" charset="0"/>
                <a:cs typeface="Arial" charset="0"/>
              </a:rPr>
              <a:t>Медицинские </a:t>
            </a:r>
            <a:r>
              <a:rPr lang="ru-RU" sz="2800" b="1" dirty="0">
                <a:solidFill>
                  <a:srgbClr val="468283"/>
                </a:solidFill>
                <a:latin typeface="Arial" charset="0"/>
                <a:cs typeface="Arial" charset="0"/>
              </a:rPr>
              <a:t>организации и  страховые медицинские организации, осуществляющие деятельность в сфере ОМС </a:t>
            </a:r>
          </a:p>
          <a:p>
            <a:pPr marL="0" indent="0"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ru-RU" sz="2800" b="1" dirty="0">
                <a:solidFill>
                  <a:srgbClr val="468283"/>
                </a:solidFill>
                <a:latin typeface="Arial" charset="0"/>
                <a:cs typeface="Arial" charset="0"/>
              </a:rPr>
              <a:t>Кировской области </a:t>
            </a:r>
          </a:p>
        </p:txBody>
      </p:sp>
    </p:spTree>
    <p:extLst>
      <p:ext uri="{BB962C8B-B14F-4D97-AF65-F5344CB8AC3E}">
        <p14:creationId xmlns:p14="http://schemas.microsoft.com/office/powerpoint/2010/main" val="1430634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1296144"/>
          </a:xfrm>
        </p:spPr>
        <p:txBody>
          <a:bodyPr>
            <a:noAutofit/>
          </a:bodyPr>
          <a:lstStyle/>
          <a:p>
            <a:r>
              <a:rPr lang="ru-RU" sz="2200" b="1" dirty="0">
                <a:solidFill>
                  <a:srgbClr val="468283"/>
                </a:solidFill>
                <a:latin typeface="Arial" charset="0"/>
                <a:ea typeface="+mn-ea"/>
                <a:cs typeface="Arial" charset="0"/>
              </a:rPr>
              <a:t>Медицинские организации, включенные в реестр медицинских организаций, осуществляющих деятельность в сфере ОМС</a:t>
            </a:r>
            <a:br>
              <a:rPr lang="ru-RU" sz="2200" b="1" dirty="0">
                <a:solidFill>
                  <a:srgbClr val="468283"/>
                </a:solidFill>
                <a:latin typeface="Arial" charset="0"/>
                <a:ea typeface="+mn-ea"/>
                <a:cs typeface="Arial" charset="0"/>
              </a:rPr>
            </a:br>
            <a:r>
              <a:rPr lang="ru-RU" sz="2200" b="1" dirty="0">
                <a:solidFill>
                  <a:srgbClr val="468283"/>
                </a:solidFill>
                <a:latin typeface="Arial" charset="0"/>
                <a:ea typeface="+mn-ea"/>
                <a:cs typeface="Arial" charset="0"/>
              </a:rPr>
              <a:t> на территории Кировской области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9" t="11542" r="7160"/>
          <a:stretch/>
        </p:blipFill>
        <p:spPr>
          <a:xfrm>
            <a:off x="899592" y="1700808"/>
            <a:ext cx="7488832" cy="4237931"/>
          </a:xfrm>
        </p:spPr>
      </p:pic>
      <p:sp>
        <p:nvSpPr>
          <p:cNvPr id="6" name="Скругленный прямоугольник 5"/>
          <p:cNvSpPr/>
          <p:nvPr/>
        </p:nvSpPr>
        <p:spPr>
          <a:xfrm>
            <a:off x="1331640" y="6021288"/>
            <a:ext cx="6696744" cy="648072"/>
          </a:xfrm>
          <a:prstGeom prst="roundRect">
            <a:avLst/>
          </a:prstGeom>
          <a:solidFill>
            <a:srgbClr val="A9ECF9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496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1915108" y="6167586"/>
            <a:ext cx="5961856" cy="355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600" b="1" dirty="0" smtClean="0">
                <a:solidFill>
                  <a:srgbClr val="468283"/>
                </a:solidFill>
                <a:latin typeface="Arial" charset="0"/>
                <a:ea typeface="+mn-ea"/>
                <a:cs typeface="Arial" charset="0"/>
              </a:rPr>
              <a:t>Участвовали в реализации Территориальной программы ОМС  </a:t>
            </a:r>
            <a:r>
              <a:rPr lang="ru-RU" sz="2400" b="1" dirty="0" smtClean="0">
                <a:solidFill>
                  <a:srgbClr val="468283"/>
                </a:solidFill>
                <a:latin typeface="Arial" charset="0"/>
                <a:ea typeface="+mn-ea"/>
                <a:cs typeface="Arial" charset="0"/>
              </a:rPr>
              <a:t>70</a:t>
            </a:r>
            <a:r>
              <a:rPr lang="ru-RU" sz="1600" b="1" dirty="0" smtClean="0">
                <a:solidFill>
                  <a:srgbClr val="468283"/>
                </a:solidFill>
                <a:latin typeface="Arial" charset="0"/>
                <a:ea typeface="+mn-ea"/>
                <a:cs typeface="Arial" charset="0"/>
              </a:rPr>
              <a:t> учреждений</a:t>
            </a:r>
            <a:endParaRPr lang="ru-RU" sz="1600" b="1" dirty="0">
              <a:solidFill>
                <a:srgbClr val="468283"/>
              </a:solidFill>
              <a:latin typeface="Arial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307859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7742" y="116632"/>
            <a:ext cx="8229600" cy="792088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rgbClr val="468283"/>
                </a:solidFill>
                <a:latin typeface="Arial" charset="0"/>
                <a:ea typeface="+mn-ea"/>
                <a:cs typeface="Arial" charset="0"/>
              </a:rPr>
              <a:t>Структура страхового поля </a:t>
            </a: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836712"/>
            <a:ext cx="8252320" cy="3697864"/>
          </a:xfrm>
        </p:spPr>
      </p:pic>
      <p:pic>
        <p:nvPicPr>
          <p:cNvPr id="12" name="Picture 2" descr="https://cached.imagescaler.hbpl.co.uk/resize/scaleWidth/614/cached.offlinehbpl.hbpl.co.uk/news/ORP/issues-for-web-2014030310054781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113"/>
          <a:stretch>
            <a:fillRect/>
          </a:stretch>
        </p:blipFill>
        <p:spPr bwMode="auto">
          <a:xfrm>
            <a:off x="3833345" y="4539112"/>
            <a:ext cx="2952328" cy="2351701"/>
          </a:xfrm>
          <a:prstGeom prst="rect">
            <a:avLst/>
          </a:prstGeom>
          <a:ln>
            <a:noFill/>
          </a:ln>
          <a:effectLst>
            <a:glow rad="228600">
              <a:schemeClr val="bg1">
                <a:lumMod val="8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125912" y="4790752"/>
            <a:ext cx="433364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sz="2000" b="1" dirty="0">
                <a:solidFill>
                  <a:schemeClr val="accent4">
                    <a:lumMod val="75000"/>
                  </a:schemeClr>
                </a:solidFill>
                <a:latin typeface="Arial" charset="0"/>
                <a:cs typeface="Arial" charset="0"/>
              </a:rPr>
              <a:t>Застраховано по 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Arial" charset="0"/>
                <a:cs typeface="Arial" charset="0"/>
              </a:rPr>
              <a:t>ОМС </a:t>
            </a:r>
          </a:p>
          <a:p>
            <a:pPr algn="ctr">
              <a:spcBef>
                <a:spcPct val="0"/>
              </a:spcBef>
            </a:pP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Arial" charset="0"/>
                <a:cs typeface="Arial" charset="0"/>
              </a:rPr>
              <a:t>граждан,  чел.</a:t>
            </a:r>
            <a:endParaRPr lang="ru-RU" sz="2000" b="1" dirty="0">
              <a:solidFill>
                <a:schemeClr val="accent4">
                  <a:lumMod val="75000"/>
                </a:schemeClr>
              </a:solidFill>
              <a:latin typeface="Arial" charset="0"/>
              <a:cs typeface="Arial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3395" y="6377911"/>
            <a:ext cx="102016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  <a:latin typeface="Arial" charset="0"/>
                <a:cs typeface="Arial" charset="0"/>
              </a:rPr>
              <a:t>- 18148</a:t>
            </a:r>
            <a:endParaRPr lang="ru-RU" sz="1600" b="1" dirty="0">
              <a:solidFill>
                <a:schemeClr val="accent4">
                  <a:lumMod val="75000"/>
                </a:schemeClr>
              </a:solidFill>
              <a:latin typeface="Arial" charset="0"/>
              <a:cs typeface="Arial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2624011" y="5753808"/>
            <a:ext cx="2304256" cy="101373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496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6559624" y="5736580"/>
            <a:ext cx="2304256" cy="101373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496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829400" y="5856592"/>
            <a:ext cx="1764704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ru-RU" sz="1600" b="1" dirty="0">
                <a:solidFill>
                  <a:schemeClr val="accent4">
                    <a:lumMod val="75000"/>
                  </a:schemeClr>
                </a:solidFill>
                <a:latin typeface="Arial" charset="0"/>
                <a:cs typeface="Arial" charset="0"/>
              </a:rPr>
              <a:t>на </a:t>
            </a:r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  <a:latin typeface="Arial" charset="0"/>
                <a:cs typeface="Arial" charset="0"/>
              </a:rPr>
              <a:t>01.01.2020 </a:t>
            </a:r>
            <a:endParaRPr lang="ru-RU" sz="1600" b="1" dirty="0">
              <a:solidFill>
                <a:schemeClr val="accent4">
                  <a:lumMod val="75000"/>
                </a:schemeClr>
              </a:solidFill>
              <a:latin typeface="Arial" charset="0"/>
              <a:cs typeface="Arial" charset="0"/>
            </a:endParaRPr>
          </a:p>
          <a:p>
            <a:pPr algn="ctr"/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latin typeface="Arial" charset="0"/>
                <a:cs typeface="Arial" charset="0"/>
              </a:rPr>
              <a:t>1309389</a:t>
            </a:r>
            <a:endParaRPr lang="ru-RU" sz="2400" b="1" dirty="0">
              <a:solidFill>
                <a:schemeClr val="accent4">
                  <a:lumMod val="75000"/>
                </a:schemeClr>
              </a:solidFill>
              <a:latin typeface="Arial" charset="0"/>
              <a:cs typeface="Arial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727764" y="5868260"/>
            <a:ext cx="1874778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ru-RU" sz="1600" b="1" dirty="0">
                <a:solidFill>
                  <a:schemeClr val="accent4">
                    <a:lumMod val="75000"/>
                  </a:schemeClr>
                </a:solidFill>
                <a:latin typeface="Arial" charset="0"/>
                <a:cs typeface="Arial" charset="0"/>
              </a:rPr>
              <a:t>н</a:t>
            </a:r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  <a:latin typeface="Arial" charset="0"/>
                <a:cs typeface="Arial" charset="0"/>
              </a:rPr>
              <a:t>а </a:t>
            </a:r>
            <a:r>
              <a:rPr lang="ru-RU" sz="1600" b="1" dirty="0">
                <a:solidFill>
                  <a:schemeClr val="accent4">
                    <a:lumMod val="75000"/>
                  </a:schemeClr>
                </a:solidFill>
                <a:latin typeface="Arial" charset="0"/>
                <a:cs typeface="Arial" charset="0"/>
              </a:rPr>
              <a:t>01.01.2019 </a:t>
            </a:r>
          </a:p>
          <a:p>
            <a:pPr algn="ctr"/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latin typeface="Arial" charset="0"/>
                <a:cs typeface="Arial" charset="0"/>
              </a:rPr>
              <a:t>1327537</a:t>
            </a:r>
            <a:endParaRPr lang="ru-RU" sz="2400" b="1" dirty="0">
              <a:solidFill>
                <a:schemeClr val="accent4">
                  <a:lumMod val="75000"/>
                </a:schemeClr>
              </a:solidFill>
              <a:latin typeface="Arial" charset="0"/>
              <a:cs typeface="Arial" charset="0"/>
            </a:endParaRPr>
          </a:p>
        </p:txBody>
      </p:sp>
      <p:sp>
        <p:nvSpPr>
          <p:cNvPr id="24" name="Выгнутая влево стрелка 23"/>
          <p:cNvSpPr/>
          <p:nvPr/>
        </p:nvSpPr>
        <p:spPr>
          <a:xfrm rot="16200000">
            <a:off x="5523459" y="5348550"/>
            <a:ext cx="342094" cy="2444971"/>
          </a:xfrm>
          <a:prstGeom prst="curvedRightArrow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775884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/>
          <a:lstStyle/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endParaRPr lang="ru-RU" sz="2800" b="1" dirty="0" smtClean="0">
              <a:solidFill>
                <a:srgbClr val="468283"/>
              </a:solidFill>
              <a:latin typeface="Arial" charset="0"/>
              <a:cs typeface="Arial" charset="0"/>
            </a:endParaRPr>
          </a:p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ru-RU" b="1" dirty="0" smtClean="0">
                <a:solidFill>
                  <a:srgbClr val="468283"/>
                </a:solidFill>
                <a:latin typeface="Arial" charset="0"/>
                <a:cs typeface="Arial" charset="0"/>
              </a:rPr>
              <a:t>Защита </a:t>
            </a:r>
            <a:r>
              <a:rPr lang="ru-RU" b="1" dirty="0">
                <a:solidFill>
                  <a:srgbClr val="468283"/>
                </a:solidFill>
                <a:latin typeface="Arial" charset="0"/>
                <a:cs typeface="Arial" charset="0"/>
              </a:rPr>
              <a:t>прав граждан, </a:t>
            </a:r>
          </a:p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ru-RU" b="1" dirty="0">
                <a:solidFill>
                  <a:srgbClr val="468283"/>
                </a:solidFill>
                <a:latin typeface="Arial" charset="0"/>
                <a:cs typeface="Arial" charset="0"/>
              </a:rPr>
              <a:t>застрахованных </a:t>
            </a:r>
            <a:r>
              <a:rPr lang="ru-RU" b="1" dirty="0" smtClean="0">
                <a:solidFill>
                  <a:srgbClr val="468283"/>
                </a:solidFill>
                <a:latin typeface="Arial" charset="0"/>
                <a:cs typeface="Arial" charset="0"/>
              </a:rPr>
              <a:t>по </a:t>
            </a:r>
            <a:r>
              <a:rPr lang="ru-RU" b="1" dirty="0">
                <a:solidFill>
                  <a:srgbClr val="468283"/>
                </a:solidFill>
                <a:latin typeface="Arial" charset="0"/>
                <a:cs typeface="Arial" charset="0"/>
              </a:rPr>
              <a:t>обязательному медицинскому страхованию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5669419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rgbClr val="468283"/>
                </a:solidFill>
                <a:latin typeface="Arial" charset="0"/>
                <a:cs typeface="Arial" charset="0"/>
              </a:rPr>
              <a:t>Структура обращений граждан </a:t>
            </a:r>
            <a:endParaRPr lang="ru-RU" sz="32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99851552"/>
              </p:ext>
            </p:extLst>
          </p:nvPr>
        </p:nvGraphicFramePr>
        <p:xfrm>
          <a:off x="611560" y="1196752"/>
          <a:ext cx="7776866" cy="243284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31778"/>
                <a:gridCol w="1229485"/>
                <a:gridCol w="1229485"/>
                <a:gridCol w="1228706"/>
                <a:gridCol w="1228706"/>
                <a:gridCol w="1228706"/>
              </a:tblGrid>
              <a:tr h="271919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Вид обращения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Год/количество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778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2015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2016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2017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2018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201</a:t>
                      </a:r>
                      <a:r>
                        <a:rPr lang="ru-RU" sz="1400" dirty="0">
                          <a:effectLst/>
                        </a:rPr>
                        <a:t>9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3617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жалоба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125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101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70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8</a:t>
                      </a:r>
                      <a:r>
                        <a:rPr lang="ru-RU" sz="1400" dirty="0">
                          <a:effectLst/>
                        </a:rPr>
                        <a:t>8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104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967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заявление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257 108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192 212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120 938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109 543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-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консультация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58 165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35 297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22 671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23 345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20 589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054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предложение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-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-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3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272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Итого: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</a:rPr>
                        <a:t>315 398</a:t>
                      </a:r>
                      <a:endParaRPr lang="ru-RU" sz="11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</a:rPr>
                        <a:t>227 610</a:t>
                      </a:r>
                      <a:endParaRPr lang="ru-RU" sz="11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</a:rPr>
                        <a:t>143 682</a:t>
                      </a:r>
                      <a:endParaRPr lang="ru-RU" sz="11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</a:rPr>
                        <a:t>132 978</a:t>
                      </a:r>
                      <a:endParaRPr lang="ru-RU" sz="11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</a:rPr>
                        <a:t>20 694</a:t>
                      </a:r>
                      <a:endParaRPr lang="ru-RU" sz="11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4500591"/>
              </p:ext>
            </p:extLst>
          </p:nvPr>
        </p:nvGraphicFramePr>
        <p:xfrm>
          <a:off x="611560" y="3789040"/>
          <a:ext cx="7776864" cy="201963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74845"/>
                <a:gridCol w="1222417"/>
                <a:gridCol w="1222417"/>
                <a:gridCol w="1252997"/>
                <a:gridCol w="1252997"/>
                <a:gridCol w="1151191"/>
              </a:tblGrid>
              <a:tr h="348396">
                <a:tc rowSpan="2"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dirty="0">
                          <a:effectLst/>
                        </a:rPr>
                        <a:t>Вид жалобы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dirty="0">
                          <a:effectLst/>
                        </a:rPr>
                        <a:t>Количество жалоб в год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9967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dirty="0">
                          <a:effectLst/>
                        </a:rPr>
                        <a:t>2015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dirty="0">
                          <a:effectLst/>
                        </a:rPr>
                        <a:t>2016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dirty="0">
                          <a:effectLst/>
                        </a:rPr>
                        <a:t>2017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dirty="0">
                          <a:effectLst/>
                        </a:rPr>
                        <a:t>2018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dirty="0">
                          <a:effectLst/>
                        </a:rPr>
                        <a:t>2019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648072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dirty="0">
                          <a:effectLst/>
                        </a:rPr>
                        <a:t>обоснованная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31115" algn="ctr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350">
                          <a:effectLst/>
                        </a:rPr>
                        <a:t>40 (32%)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350">
                          <a:effectLst/>
                        </a:rPr>
                        <a:t>46 (45,5%)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350">
                          <a:effectLst/>
                        </a:rPr>
                        <a:t>30 (43%)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350" dirty="0">
                          <a:effectLst/>
                        </a:rPr>
                        <a:t>30 (34,1%)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350" dirty="0">
                          <a:effectLst/>
                        </a:rPr>
                        <a:t>46 (44,2%)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72349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dirty="0">
                          <a:effectLst/>
                        </a:rPr>
                        <a:t>необоснованная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350">
                          <a:effectLst/>
                        </a:rPr>
                        <a:t>85 (68%)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350">
                          <a:effectLst/>
                        </a:rPr>
                        <a:t>55 (54,5%)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350">
                          <a:effectLst/>
                        </a:rPr>
                        <a:t>40 (57%)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350">
                          <a:effectLst/>
                        </a:rPr>
                        <a:t>58 (65,9%)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350" dirty="0">
                          <a:effectLst/>
                        </a:rPr>
                        <a:t>58 (55,8%)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9774835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850106"/>
          </a:xfrm>
        </p:spPr>
        <p:txBody>
          <a:bodyPr>
            <a:normAutofit fontScale="90000"/>
          </a:bodyPr>
          <a:lstStyle/>
          <a:p>
            <a:r>
              <a:rPr lang="ru-RU" sz="3200" b="1" dirty="0">
                <a:solidFill>
                  <a:srgbClr val="468283"/>
                </a:solidFill>
                <a:latin typeface="Arial" charset="0"/>
                <a:cs typeface="Arial" charset="0"/>
              </a:rPr>
              <a:t>Причины обоснованных жалоб</a:t>
            </a:r>
            <a:br>
              <a:rPr lang="ru-RU" sz="3200" b="1" dirty="0">
                <a:solidFill>
                  <a:srgbClr val="468283"/>
                </a:solidFill>
                <a:latin typeface="Arial" charset="0"/>
                <a:cs typeface="Arial" charset="0"/>
              </a:rPr>
            </a:br>
            <a:endParaRPr lang="ru-RU" sz="3200" b="1" dirty="0">
              <a:solidFill>
                <a:srgbClr val="468283"/>
              </a:solidFill>
              <a:latin typeface="Arial" charset="0"/>
              <a:cs typeface="Arial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82433843"/>
              </p:ext>
            </p:extLst>
          </p:nvPr>
        </p:nvGraphicFramePr>
        <p:xfrm>
          <a:off x="611560" y="1124744"/>
          <a:ext cx="7848872" cy="43204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811146"/>
                <a:gridCol w="761922"/>
                <a:gridCol w="762690"/>
                <a:gridCol w="875596"/>
                <a:gridCol w="875596"/>
                <a:gridCol w="761922"/>
              </a:tblGrid>
              <a:tr h="379625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</a:rPr>
                        <a:t>Причина жалоб</a:t>
                      </a:r>
                      <a:endParaRPr lang="ru-RU" sz="15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</a:rPr>
                        <a:t>Год/количество</a:t>
                      </a:r>
                      <a:endParaRPr lang="ru-RU" sz="15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844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2015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2016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2017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2018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2019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39473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500" dirty="0">
                          <a:effectLst/>
                        </a:rPr>
                        <a:t>взимание денежных средств</a:t>
                      </a:r>
                      <a:endParaRPr lang="ru-RU" sz="15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dirty="0">
                          <a:effectLst/>
                        </a:rPr>
                        <a:t>25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dirty="0">
                          <a:effectLst/>
                        </a:rPr>
                        <a:t>30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dirty="0">
                          <a:effectLst/>
                        </a:rPr>
                        <a:t>13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dirty="0">
                          <a:effectLst/>
                        </a:rPr>
                        <a:t>9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dirty="0">
                          <a:effectLst/>
                        </a:rPr>
                        <a:t>4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9473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500" dirty="0">
                          <a:effectLst/>
                        </a:rPr>
                        <a:t>качество медицинской помощи</a:t>
                      </a:r>
                      <a:endParaRPr lang="ru-RU" sz="15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>
                          <a:effectLst/>
                        </a:rPr>
                        <a:t>8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dirty="0">
                          <a:effectLst/>
                        </a:rPr>
                        <a:t>13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dirty="0">
                          <a:effectLst/>
                        </a:rPr>
                        <a:t>12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>
                          <a:effectLst/>
                        </a:rPr>
                        <a:t>19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dirty="0">
                          <a:effectLst/>
                        </a:rPr>
                        <a:t>31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887432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500" dirty="0">
                          <a:effectLst/>
                        </a:rPr>
                        <a:t>организация работы медицинской организации</a:t>
                      </a:r>
                      <a:endParaRPr lang="ru-RU" sz="15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>
                          <a:effectLst/>
                        </a:rPr>
                        <a:t>5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>
                          <a:effectLst/>
                        </a:rPr>
                        <a:t>2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>
                          <a:effectLst/>
                        </a:rPr>
                        <a:t>4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dirty="0">
                          <a:effectLst/>
                        </a:rPr>
                        <a:t>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dirty="0">
                          <a:effectLst/>
                        </a:rPr>
                        <a:t>6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456304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500" dirty="0">
                          <a:effectLst/>
                        </a:rPr>
                        <a:t>обеспечение полисами ОМС</a:t>
                      </a:r>
                      <a:endParaRPr lang="ru-RU" sz="15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>
                          <a:effectLst/>
                        </a:rPr>
                        <a:t>2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>
                          <a:effectLst/>
                        </a:rPr>
                        <a:t>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>
                          <a:effectLst/>
                        </a:rPr>
                        <a:t>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>
                          <a:effectLst/>
                        </a:rPr>
                        <a:t>1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dirty="0">
                          <a:effectLst/>
                        </a:rPr>
                        <a:t>1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824494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500" dirty="0">
                          <a:effectLst/>
                        </a:rPr>
                        <a:t>нарушение прав на выбор (замену) СМО</a:t>
                      </a:r>
                      <a:endParaRPr lang="ru-RU" sz="15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>
                          <a:effectLst/>
                        </a:rPr>
                        <a:t>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>
                          <a:effectLst/>
                        </a:rPr>
                        <a:t>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>
                          <a:effectLst/>
                        </a:rPr>
                        <a:t>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>
                          <a:effectLst/>
                        </a:rPr>
                        <a:t>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dirty="0">
                          <a:effectLst/>
                        </a:rPr>
                        <a:t>4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714718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500" dirty="0">
                          <a:effectLst/>
                        </a:rPr>
                        <a:t>отказ в медицинской помощи на территории страхования</a:t>
                      </a:r>
                      <a:endParaRPr lang="ru-RU" sz="15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>
                          <a:effectLst/>
                        </a:rPr>
                        <a:t>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>
                          <a:effectLst/>
                        </a:rPr>
                        <a:t>1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>
                          <a:effectLst/>
                        </a:rPr>
                        <a:t>1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>
                          <a:effectLst/>
                        </a:rPr>
                        <a:t>1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dirty="0">
                          <a:effectLst/>
                        </a:rPr>
                        <a:t>1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7439054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7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7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7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7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7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7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7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7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/>
              <a:t> 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433467"/>
          </a:xfrm>
        </p:spPr>
        <p:txBody>
          <a:bodyPr/>
          <a:lstStyle/>
          <a:p>
            <a:pPr marL="0" indent="0" algn="ctr">
              <a:buNone/>
            </a:pPr>
            <a:endParaRPr lang="ru-RU" b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ru-RU" b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ru-RU" sz="900" b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ru-RU" b="1" dirty="0">
                <a:solidFill>
                  <a:srgbClr val="468283"/>
                </a:solidFill>
                <a:latin typeface="Arial" charset="0"/>
                <a:cs typeface="Arial" charset="0"/>
              </a:rPr>
              <a:t>Страховые представители </a:t>
            </a:r>
            <a:br>
              <a:rPr lang="ru-RU" b="1" dirty="0">
                <a:solidFill>
                  <a:srgbClr val="468283"/>
                </a:solidFill>
                <a:latin typeface="Arial" charset="0"/>
                <a:cs typeface="Arial" charset="0"/>
              </a:rPr>
            </a:br>
            <a:r>
              <a:rPr lang="ru-RU" b="1" dirty="0">
                <a:solidFill>
                  <a:srgbClr val="468283"/>
                </a:solidFill>
                <a:latin typeface="Arial" charset="0"/>
                <a:cs typeface="Arial" charset="0"/>
              </a:rPr>
              <a:t>страховых медицинских организаций  </a:t>
            </a:r>
            <a:br>
              <a:rPr lang="ru-RU" b="1" dirty="0">
                <a:solidFill>
                  <a:srgbClr val="468283"/>
                </a:solidFill>
                <a:latin typeface="Arial" charset="0"/>
                <a:cs typeface="Arial" charset="0"/>
              </a:rPr>
            </a:br>
            <a:r>
              <a:rPr lang="ru-RU" b="1" dirty="0">
                <a:solidFill>
                  <a:srgbClr val="468283"/>
                </a:solidFill>
                <a:latin typeface="Arial" charset="0"/>
                <a:cs typeface="Arial" charset="0"/>
              </a:rPr>
              <a:t>в сфере ОМС</a:t>
            </a:r>
          </a:p>
        </p:txBody>
      </p:sp>
    </p:spTree>
    <p:extLst>
      <p:ext uri="{BB962C8B-B14F-4D97-AF65-F5344CB8AC3E}">
        <p14:creationId xmlns:p14="http://schemas.microsoft.com/office/powerpoint/2010/main" val="696935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2961" y="332656"/>
            <a:ext cx="8229600" cy="720080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rgbClr val="468283"/>
                </a:solidFill>
                <a:latin typeface="Arial" charset="0"/>
                <a:ea typeface="+mn-ea"/>
                <a:cs typeface="Arial" charset="0"/>
              </a:rPr>
              <a:t>Деятельность Контакт-центра в сфере ОМС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952" y="1124744"/>
            <a:ext cx="8229600" cy="4608512"/>
          </a:xfrm>
        </p:spPr>
      </p:pic>
      <p:sp>
        <p:nvSpPr>
          <p:cNvPr id="5" name="Прямоугольник 4"/>
          <p:cNvSpPr/>
          <p:nvPr/>
        </p:nvSpPr>
        <p:spPr>
          <a:xfrm>
            <a:off x="1547664" y="5949280"/>
            <a:ext cx="712879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468283"/>
                </a:solidFill>
                <a:latin typeface="Arial" charset="0"/>
                <a:cs typeface="Arial" charset="0"/>
              </a:rPr>
              <a:t>телефон контакт</a:t>
            </a:r>
            <a:r>
              <a:rPr lang="en-US" sz="2000" b="1" dirty="0">
                <a:solidFill>
                  <a:srgbClr val="468283"/>
                </a:solidFill>
                <a:latin typeface="Arial" charset="0"/>
                <a:cs typeface="Arial" charset="0"/>
              </a:rPr>
              <a:t>-</a:t>
            </a:r>
            <a:r>
              <a:rPr lang="ru-RU" sz="2000" b="1" dirty="0">
                <a:solidFill>
                  <a:srgbClr val="468283"/>
                </a:solidFill>
                <a:latin typeface="Arial" charset="0"/>
                <a:cs typeface="Arial" charset="0"/>
              </a:rPr>
              <a:t>центра в сфере ОМС </a:t>
            </a:r>
          </a:p>
          <a:p>
            <a:pPr algn="ctr"/>
            <a:r>
              <a:rPr lang="ru-RU" sz="2000" b="1" dirty="0">
                <a:solidFill>
                  <a:srgbClr val="468283"/>
                </a:solidFill>
                <a:latin typeface="Arial" charset="0"/>
                <a:cs typeface="Arial" charset="0"/>
              </a:rPr>
              <a:t>8-800-100-43-03 бесплатно, круглосуточно</a:t>
            </a:r>
          </a:p>
        </p:txBody>
      </p:sp>
    </p:spTree>
    <p:extLst>
      <p:ext uri="{BB962C8B-B14F-4D97-AF65-F5344CB8AC3E}">
        <p14:creationId xmlns:p14="http://schemas.microsoft.com/office/powerpoint/2010/main" val="203215094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052736"/>
            <a:ext cx="7992888" cy="4824536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642194"/>
          </a:xfrm>
        </p:spPr>
        <p:txBody>
          <a:bodyPr>
            <a:noAutofit/>
          </a:bodyPr>
          <a:lstStyle/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ru-RU" sz="2000" b="1" dirty="0">
                <a:solidFill>
                  <a:srgbClr val="468283"/>
                </a:solidFill>
                <a:latin typeface="Arial" charset="0"/>
                <a:ea typeface="+mn-ea"/>
                <a:cs typeface="Arial" charset="0"/>
              </a:rPr>
              <a:t>Выполнение целевых показателей регионального проекта </a:t>
            </a:r>
            <a:br>
              <a:rPr lang="ru-RU" sz="2000" b="1" dirty="0">
                <a:solidFill>
                  <a:srgbClr val="468283"/>
                </a:solidFill>
                <a:latin typeface="Arial" charset="0"/>
                <a:ea typeface="+mn-ea"/>
                <a:cs typeface="Arial" charset="0"/>
              </a:rPr>
            </a:br>
            <a:r>
              <a:rPr lang="ru-RU" sz="2000" b="1" dirty="0">
                <a:solidFill>
                  <a:srgbClr val="468283"/>
                </a:solidFill>
                <a:latin typeface="Arial" charset="0"/>
                <a:ea typeface="+mn-ea"/>
                <a:cs typeface="Arial" charset="0"/>
              </a:rPr>
              <a:t>«Развитие системы оказания первичной медико-санитарной помощи  в Кировской области» </a:t>
            </a:r>
          </a:p>
        </p:txBody>
      </p:sp>
    </p:spTree>
    <p:extLst>
      <p:ext uri="{BB962C8B-B14F-4D97-AF65-F5344CB8AC3E}">
        <p14:creationId xmlns:p14="http://schemas.microsoft.com/office/powerpoint/2010/main" val="194733443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4525963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endParaRPr lang="ru-RU" sz="2800" b="1" dirty="0" smtClean="0">
              <a:solidFill>
                <a:srgbClr val="468283"/>
              </a:solidFill>
              <a:latin typeface="Arial" charset="0"/>
              <a:cs typeface="Arial" charset="0"/>
            </a:endParaRPr>
          </a:p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endParaRPr lang="ru-RU" sz="2800" b="1" dirty="0">
              <a:solidFill>
                <a:srgbClr val="468283"/>
              </a:solidFill>
              <a:latin typeface="Arial" charset="0"/>
              <a:cs typeface="Arial" charset="0"/>
            </a:endParaRPr>
          </a:p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800" b="1" dirty="0" smtClean="0">
                <a:solidFill>
                  <a:srgbClr val="468283"/>
                </a:solidFill>
                <a:latin typeface="Arial" charset="0"/>
                <a:cs typeface="Arial" charset="0"/>
              </a:rPr>
              <a:t>Проведение </a:t>
            </a:r>
            <a:r>
              <a:rPr lang="ru-RU" sz="2800" b="1" dirty="0">
                <a:solidFill>
                  <a:srgbClr val="468283"/>
                </a:solidFill>
                <a:latin typeface="Arial" charset="0"/>
                <a:cs typeface="Arial" charset="0"/>
              </a:rPr>
              <a:t>контроля  объемов, сроков, качества и условий предоставления медицинской помощи</a:t>
            </a:r>
          </a:p>
        </p:txBody>
      </p:sp>
    </p:spTree>
    <p:extLst>
      <p:ext uri="{BB962C8B-B14F-4D97-AF65-F5344CB8AC3E}">
        <p14:creationId xmlns:p14="http://schemas.microsoft.com/office/powerpoint/2010/main" val="35874203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79549" y="260648"/>
            <a:ext cx="8496944" cy="792088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496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750" dirty="0">
              <a:solidFill>
                <a:prstClr val="white"/>
              </a:solidFill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418654"/>
            <a:ext cx="8389673" cy="562074"/>
          </a:xfrm>
        </p:spPr>
        <p:txBody>
          <a:bodyPr>
            <a:noAutofit/>
          </a:bodyPr>
          <a:lstStyle/>
          <a:p>
            <a:pPr lvl="0" algn="just"/>
            <a:r>
              <a:rPr lang="ru-RU" sz="1400" b="1" dirty="0">
                <a:solidFill>
                  <a:schemeClr val="accent4">
                    <a:lumMod val="75000"/>
                  </a:schemeClr>
                </a:solidFill>
              </a:rPr>
              <a:t>Аккумулирование средств ОМС и управление ими. Финансовое обеспечение реализации региональной Территориальной программы </a:t>
            </a:r>
            <a:r>
              <a:rPr lang="ru-RU" sz="1400" b="1" dirty="0" smtClean="0">
                <a:solidFill>
                  <a:schemeClr val="accent4">
                    <a:lumMod val="75000"/>
                  </a:schemeClr>
                </a:solidFill>
              </a:rPr>
              <a:t>ОМС. Формирование и использование НСЗ для финансовой устойчивости</a:t>
            </a:r>
            <a:r>
              <a:rPr lang="en-US" sz="1400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1400" b="1" dirty="0" smtClean="0">
                <a:solidFill>
                  <a:schemeClr val="accent4">
                    <a:lumMod val="75000"/>
                  </a:schemeClr>
                </a:solidFill>
              </a:rPr>
              <a:t>ОМС</a:t>
            </a:r>
            <a:endParaRPr lang="ru-RU" sz="14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79549" y="1196752"/>
            <a:ext cx="8496944" cy="651778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496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750" dirty="0">
              <a:solidFill>
                <a:prstClr val="white"/>
              </a:solidFill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421276" y="1265054"/>
            <a:ext cx="8425597" cy="583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just">
              <a:spcBef>
                <a:spcPts val="300"/>
              </a:spcBef>
            </a:pPr>
            <a:r>
              <a:rPr lang="ru-RU" sz="1400" b="1" dirty="0">
                <a:solidFill>
                  <a:schemeClr val="accent4">
                    <a:lumMod val="75000"/>
                  </a:schemeClr>
                </a:solidFill>
              </a:rPr>
              <a:t>Администрирование доходов бюджета Федерального фонда ОМС, поступающих от уплаты страховых взносов на ОМС неработающего населения Кировской </a:t>
            </a:r>
            <a:r>
              <a:rPr lang="ru-RU" sz="1400" b="1" dirty="0" smtClean="0">
                <a:solidFill>
                  <a:schemeClr val="accent4">
                    <a:lumMod val="75000"/>
                  </a:schemeClr>
                </a:solidFill>
              </a:rPr>
              <a:t>области</a:t>
            </a:r>
            <a:endParaRPr lang="ru-RU" sz="14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21276" y="1952865"/>
            <a:ext cx="8496944" cy="72008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496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750" dirty="0">
              <a:solidFill>
                <a:prstClr val="white"/>
              </a:solidFill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452475" y="1952865"/>
            <a:ext cx="8375080" cy="7780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just">
              <a:spcBef>
                <a:spcPts val="300"/>
              </a:spcBef>
            </a:pPr>
            <a:r>
              <a:rPr lang="ru-RU" sz="1400" b="1" dirty="0">
                <a:solidFill>
                  <a:schemeClr val="accent4">
                    <a:lumMod val="75000"/>
                  </a:schemeClr>
                </a:solidFill>
              </a:rPr>
              <a:t>Участие в разработке Территориальной программы государственных гарантий бесплатного оказания гражданам медицинской помощи и определении тарифов на оплату медицинской помощи на территории Кировской </a:t>
            </a:r>
            <a:r>
              <a:rPr lang="ru-RU" sz="1400" b="1" dirty="0" smtClean="0">
                <a:solidFill>
                  <a:schemeClr val="accent4">
                    <a:lumMod val="75000"/>
                  </a:schemeClr>
                </a:solidFill>
              </a:rPr>
              <a:t>области</a:t>
            </a:r>
            <a:endParaRPr lang="ru-RU" sz="14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43787" y="2780926"/>
            <a:ext cx="8502148" cy="133244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496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750" dirty="0">
              <a:solidFill>
                <a:prstClr val="white"/>
              </a:solidFill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471791" y="2878322"/>
            <a:ext cx="8422891" cy="11376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just">
              <a:spcBef>
                <a:spcPts val="300"/>
              </a:spcBef>
            </a:pPr>
            <a:r>
              <a:rPr lang="ru-RU" sz="1400" b="1" dirty="0">
                <a:solidFill>
                  <a:schemeClr val="accent4">
                    <a:lumMod val="75000"/>
                  </a:schemeClr>
                </a:solidFill>
              </a:rPr>
              <a:t>Формирование и использование средств НСЗ Фонда на оплату медицинской помощи в рамках Территориальной программы ОМС, финансовое обеспечение приобретения медицинского оборудования и организации дополнительного профессионального образования медицинских работников по программам повышения квалификации, </a:t>
            </a:r>
            <a:r>
              <a:rPr lang="ru-RU" sz="1400" b="1" u="sng" dirty="0">
                <a:solidFill>
                  <a:schemeClr val="accent4">
                    <a:lumMod val="75000"/>
                  </a:schemeClr>
                </a:solidFill>
              </a:rPr>
              <a:t>для </a:t>
            </a:r>
            <a:r>
              <a:rPr lang="ru-RU" sz="1400" b="1" u="sng" dirty="0" err="1">
                <a:solidFill>
                  <a:schemeClr val="accent4">
                    <a:lumMod val="75000"/>
                  </a:schemeClr>
                </a:solidFill>
              </a:rPr>
              <a:t>софинансирования</a:t>
            </a:r>
            <a:r>
              <a:rPr lang="ru-RU" sz="1400" b="1" u="sng" dirty="0">
                <a:solidFill>
                  <a:schemeClr val="accent4">
                    <a:lumMod val="75000"/>
                  </a:schemeClr>
                </a:solidFill>
              </a:rPr>
              <a:t> расходов МО на оплату труда врачей и среднего медицинского персонала средств НСЗ </a:t>
            </a:r>
            <a:r>
              <a:rPr lang="ru-RU" sz="1400" b="1" u="sng" dirty="0" smtClean="0">
                <a:solidFill>
                  <a:schemeClr val="accent4">
                    <a:lumMod val="75000"/>
                  </a:schemeClr>
                </a:solidFill>
              </a:rPr>
              <a:t>Фонда</a:t>
            </a:r>
            <a:endParaRPr lang="ru-RU" sz="1400" b="1" u="sng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92462" y="4221088"/>
            <a:ext cx="8502223" cy="86409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496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750" dirty="0">
              <a:solidFill>
                <a:prstClr val="white"/>
              </a:solidFill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415997" y="4221088"/>
            <a:ext cx="8502223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just">
              <a:spcBef>
                <a:spcPts val="300"/>
              </a:spcBef>
            </a:pPr>
            <a:r>
              <a:rPr lang="ru-RU" sz="1400" b="1" u="sng" dirty="0">
                <a:solidFill>
                  <a:schemeClr val="accent4">
                    <a:lumMod val="75000"/>
                  </a:schemeClr>
                </a:solidFill>
              </a:rPr>
              <a:t>Реализация национального проекта «Здравоохранение», в том числе региональных проектов «Развитие системы оказания первичной медико-санитарной помощи», «Борьба с онкологическими заболеваниями в Кировской области», «Демография</a:t>
            </a:r>
            <a:r>
              <a:rPr lang="ru-RU" sz="1400" b="1" u="sng" dirty="0" smtClean="0">
                <a:solidFill>
                  <a:schemeClr val="accent4">
                    <a:lumMod val="75000"/>
                  </a:schemeClr>
                </a:solidFill>
              </a:rPr>
              <a:t>» </a:t>
            </a:r>
            <a:endParaRPr lang="ru-RU" sz="1400" b="1" u="sng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874777" y="5180304"/>
            <a:ext cx="6986979" cy="120102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496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750" dirty="0">
              <a:solidFill>
                <a:prstClr val="white"/>
              </a:solidFill>
            </a:endParaRPr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2073355" y="5186616"/>
            <a:ext cx="6655674" cy="11947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just">
              <a:spcBef>
                <a:spcPts val="300"/>
              </a:spcBef>
            </a:pPr>
            <a:r>
              <a:rPr lang="ru-RU" sz="1400" b="1" dirty="0">
                <a:solidFill>
                  <a:schemeClr val="accent4">
                    <a:lumMod val="75000"/>
                  </a:schemeClr>
                </a:solidFill>
              </a:rPr>
              <a:t>Мониторинг средней численности и заработной платы по должностям работников МО и по условиям оказания медицинской помощи для достижения целевых прогнозных показателей, предусмотренных Указом Президента Российской Федерации от 07.05.2012 № </a:t>
            </a:r>
            <a:r>
              <a:rPr lang="ru-RU" sz="1400" b="1" dirty="0" smtClean="0">
                <a:solidFill>
                  <a:schemeClr val="accent4">
                    <a:lumMod val="75000"/>
                  </a:schemeClr>
                </a:solidFill>
              </a:rPr>
              <a:t>597</a:t>
            </a:r>
            <a:endParaRPr lang="ru-RU" sz="14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8" name="Нашивка 17">
            <a:extLst>
              <a:ext uri="{FF2B5EF4-FFF2-40B4-BE49-F238E27FC236}"/>
            </a:extLst>
          </p:cNvPr>
          <p:cNvSpPr/>
          <p:nvPr/>
        </p:nvSpPr>
        <p:spPr>
          <a:xfrm>
            <a:off x="78130" y="505884"/>
            <a:ext cx="374345" cy="296562"/>
          </a:xfrm>
          <a:prstGeom prst="chevron">
            <a:avLst/>
          </a:prstGeom>
          <a:solidFill>
            <a:schemeClr val="accent4">
              <a:lumMod val="75000"/>
            </a:schemeClr>
          </a:solidFill>
          <a:ln w="25400" cap="flat">
            <a:noFill/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45719" tIns="45719" rIns="45719" bIns="45719" spcCol="38100" anchor="ctr">
            <a:spAutoFit/>
          </a:bodyPr>
          <a:lstStyle/>
          <a:p>
            <a:pPr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9" name="Нашивка 18">
            <a:extLst>
              <a:ext uri="{FF2B5EF4-FFF2-40B4-BE49-F238E27FC236}"/>
            </a:extLst>
          </p:cNvPr>
          <p:cNvSpPr/>
          <p:nvPr/>
        </p:nvSpPr>
        <p:spPr>
          <a:xfrm>
            <a:off x="119041" y="2164624"/>
            <a:ext cx="421277" cy="296562"/>
          </a:xfrm>
          <a:prstGeom prst="chevron">
            <a:avLst/>
          </a:prstGeom>
          <a:solidFill>
            <a:schemeClr val="accent4">
              <a:lumMod val="75000"/>
            </a:schemeClr>
          </a:solidFill>
          <a:ln w="25400" cap="flat">
            <a:noFill/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45719" tIns="45719" rIns="45719" bIns="45719" spcCol="38100" anchor="ctr">
            <a:spAutoFit/>
          </a:bodyPr>
          <a:lstStyle/>
          <a:p>
            <a:pPr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0" name="Нашивка 19">
            <a:extLst>
              <a:ext uri="{FF2B5EF4-FFF2-40B4-BE49-F238E27FC236}"/>
            </a:extLst>
          </p:cNvPr>
          <p:cNvSpPr/>
          <p:nvPr/>
        </p:nvSpPr>
        <p:spPr>
          <a:xfrm>
            <a:off x="124438" y="1400397"/>
            <a:ext cx="367674" cy="296562"/>
          </a:xfrm>
          <a:prstGeom prst="chevron">
            <a:avLst/>
          </a:prstGeom>
          <a:solidFill>
            <a:schemeClr val="accent4">
              <a:lumMod val="75000"/>
            </a:schemeClr>
          </a:solidFill>
          <a:ln w="25400" cap="flat">
            <a:noFill/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45719" tIns="45719" rIns="45719" bIns="45719" spcCol="38100" anchor="ctr">
            <a:spAutoFit/>
          </a:bodyPr>
          <a:lstStyle/>
          <a:p>
            <a:pPr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1" name="Нашивка 20">
            <a:extLst>
              <a:ext uri="{FF2B5EF4-FFF2-40B4-BE49-F238E27FC236}"/>
            </a:extLst>
          </p:cNvPr>
          <p:cNvSpPr/>
          <p:nvPr/>
        </p:nvSpPr>
        <p:spPr>
          <a:xfrm>
            <a:off x="128814" y="3269328"/>
            <a:ext cx="401733" cy="296562"/>
          </a:xfrm>
          <a:prstGeom prst="chevron">
            <a:avLst/>
          </a:prstGeom>
          <a:solidFill>
            <a:schemeClr val="accent4">
              <a:lumMod val="75000"/>
            </a:schemeClr>
          </a:solidFill>
          <a:ln w="25400" cap="flat">
            <a:noFill/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45719" tIns="45719" rIns="45719" bIns="45719" spcCol="38100" anchor="ctr">
            <a:spAutoFit/>
          </a:bodyPr>
          <a:lstStyle/>
          <a:p>
            <a:pPr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4" name="Нашивка 23">
            <a:extLst>
              <a:ext uri="{FF2B5EF4-FFF2-40B4-BE49-F238E27FC236}"/>
            </a:extLst>
          </p:cNvPr>
          <p:cNvSpPr/>
          <p:nvPr/>
        </p:nvSpPr>
        <p:spPr>
          <a:xfrm>
            <a:off x="90379" y="4464659"/>
            <a:ext cx="401733" cy="296562"/>
          </a:xfrm>
          <a:prstGeom prst="chevron">
            <a:avLst/>
          </a:prstGeom>
          <a:solidFill>
            <a:schemeClr val="accent4">
              <a:lumMod val="75000"/>
            </a:schemeClr>
          </a:solidFill>
          <a:ln w="25400" cap="flat">
            <a:noFill/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45719" tIns="45719" rIns="45719" bIns="45719" spcCol="38100" anchor="ctr">
            <a:spAutoFit/>
          </a:bodyPr>
          <a:lstStyle/>
          <a:p>
            <a:pPr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5" name="Нашивка 24">
            <a:extLst>
              <a:ext uri="{FF2B5EF4-FFF2-40B4-BE49-F238E27FC236}"/>
            </a:extLst>
          </p:cNvPr>
          <p:cNvSpPr/>
          <p:nvPr/>
        </p:nvSpPr>
        <p:spPr>
          <a:xfrm>
            <a:off x="1538805" y="5606462"/>
            <a:ext cx="401733" cy="296562"/>
          </a:xfrm>
          <a:prstGeom prst="chevron">
            <a:avLst/>
          </a:prstGeom>
          <a:solidFill>
            <a:schemeClr val="accent4">
              <a:lumMod val="75000"/>
            </a:schemeClr>
          </a:solidFill>
          <a:ln w="25400" cap="flat">
            <a:noFill/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45719" tIns="45719" rIns="45719" bIns="45719" spcCol="38100" anchor="ctr">
            <a:spAutoFit/>
          </a:bodyPr>
          <a:lstStyle/>
          <a:p>
            <a:pPr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latin typeface="Cambria"/>
              <a:ea typeface="Cambria"/>
              <a:cs typeface="Cambria"/>
              <a:sym typeface="Cambria"/>
            </a:endParaRPr>
          </a:p>
        </p:txBody>
      </p:sp>
    </p:spTree>
    <p:extLst>
      <p:ext uri="{BB962C8B-B14F-4D97-AF65-F5344CB8AC3E}">
        <p14:creationId xmlns:p14="http://schemas.microsoft.com/office/powerpoint/2010/main" val="102764653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-3260"/>
            <a:ext cx="8424936" cy="767964"/>
          </a:xfrm>
        </p:spPr>
        <p:txBody>
          <a:bodyPr>
            <a:noAutofit/>
          </a:bodyPr>
          <a:lstStyle/>
          <a:p>
            <a:r>
              <a:rPr lang="ru-RU" sz="1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800" b="1" dirty="0" smtClean="0">
                <a:solidFill>
                  <a:srgbClr val="468283"/>
                </a:solidFill>
                <a:latin typeface="Arial" charset="0"/>
                <a:ea typeface="+mn-ea"/>
                <a:cs typeface="Arial" charset="0"/>
              </a:rPr>
              <a:t>Стоимость </a:t>
            </a:r>
            <a:r>
              <a:rPr lang="ru-RU" sz="1800" b="1" dirty="0">
                <a:solidFill>
                  <a:srgbClr val="468283"/>
                </a:solidFill>
                <a:latin typeface="Arial" charset="0"/>
                <a:ea typeface="+mn-ea"/>
                <a:cs typeface="Arial" charset="0"/>
              </a:rPr>
              <a:t>медицинской помощи, оказанной в рамках осуществления межтерриториальных взаиморасчетов, млн. руб</a:t>
            </a:r>
            <a:r>
              <a:rPr lang="ru-RU" sz="1800" b="1" dirty="0" smtClean="0">
                <a:solidFill>
                  <a:srgbClr val="468283"/>
                </a:solidFill>
                <a:latin typeface="Arial" charset="0"/>
                <a:ea typeface="+mn-ea"/>
                <a:cs typeface="Arial" charset="0"/>
              </a:rPr>
              <a:t>., </a:t>
            </a:r>
            <a:r>
              <a:rPr lang="ru-RU" sz="1800" b="1" dirty="0">
                <a:solidFill>
                  <a:srgbClr val="468283"/>
                </a:solidFill>
                <a:latin typeface="Arial" charset="0"/>
                <a:ea typeface="+mn-ea"/>
                <a:cs typeface="Arial" charset="0"/>
              </a:rPr>
              <a:t>в том числе</a:t>
            </a:r>
            <a:br>
              <a:rPr lang="ru-RU" sz="1800" b="1" dirty="0">
                <a:solidFill>
                  <a:srgbClr val="468283"/>
                </a:solidFill>
                <a:latin typeface="Arial" charset="0"/>
                <a:ea typeface="+mn-ea"/>
                <a:cs typeface="Arial" charset="0"/>
              </a:rPr>
            </a:br>
            <a:r>
              <a:rPr lang="ru-RU" sz="1200" b="1" dirty="0">
                <a:solidFill>
                  <a:schemeClr val="accent4">
                    <a:lumMod val="75000"/>
                  </a:schemeClr>
                </a:solidFill>
                <a:latin typeface="Arial" charset="0"/>
                <a:ea typeface="+mn-ea"/>
                <a:cs typeface="Arial" charset="0"/>
              </a:rPr>
              <a:t>по счетам, за медицинскую помощь, оказанную жителям Кировской области  в других субъектах </a:t>
            </a:r>
            <a:r>
              <a:rPr lang="ru-RU" sz="1200" b="1" dirty="0" smtClean="0">
                <a:solidFill>
                  <a:schemeClr val="accent4">
                    <a:lumMod val="75000"/>
                  </a:schemeClr>
                </a:solidFill>
                <a:latin typeface="Arial" charset="0"/>
                <a:ea typeface="+mn-ea"/>
                <a:cs typeface="Arial" charset="0"/>
              </a:rPr>
              <a:t>Российской Федерации</a:t>
            </a:r>
            <a:r>
              <a:rPr lang="ru-RU" sz="1200" b="1" dirty="0">
                <a:solidFill>
                  <a:schemeClr val="accent4">
                    <a:lumMod val="75000"/>
                  </a:schemeClr>
                </a:solidFill>
                <a:latin typeface="Arial" charset="0"/>
                <a:ea typeface="+mn-ea"/>
                <a:cs typeface="Arial" charset="0"/>
              </a:rPr>
              <a:t/>
            </a:r>
            <a:br>
              <a:rPr lang="ru-RU" sz="1200" b="1" dirty="0">
                <a:solidFill>
                  <a:schemeClr val="accent4">
                    <a:lumMod val="75000"/>
                  </a:schemeClr>
                </a:solidFill>
                <a:latin typeface="Arial" charset="0"/>
                <a:ea typeface="+mn-ea"/>
                <a:cs typeface="Arial" charset="0"/>
              </a:rPr>
            </a:br>
            <a:endParaRPr lang="ru-RU" sz="1200" b="1" dirty="0">
              <a:solidFill>
                <a:schemeClr val="accent4">
                  <a:lumMod val="75000"/>
                </a:schemeClr>
              </a:solidFill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86000" y="269033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pic>
        <p:nvPicPr>
          <p:cNvPr id="5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8" t="5240" r="1905"/>
          <a:stretch/>
        </p:blipFill>
        <p:spPr>
          <a:xfrm>
            <a:off x="632637" y="1196752"/>
            <a:ext cx="7878725" cy="2376264"/>
          </a:xfrm>
        </p:spPr>
      </p:pic>
      <p:sp>
        <p:nvSpPr>
          <p:cNvPr id="6" name="Прямоугольник 5"/>
          <p:cNvSpPr/>
          <p:nvPr/>
        </p:nvSpPr>
        <p:spPr>
          <a:xfrm>
            <a:off x="563312" y="3611741"/>
            <a:ext cx="81369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sz="1200" b="1" dirty="0">
                <a:solidFill>
                  <a:schemeClr val="accent4">
                    <a:lumMod val="75000"/>
                  </a:schemeClr>
                </a:solidFill>
                <a:latin typeface="Arial" charset="0"/>
                <a:cs typeface="Arial" charset="0"/>
              </a:rPr>
              <a:t>по счетам, за медицинскую помощь, оказанную иногородним гражданам, на </a:t>
            </a:r>
            <a:r>
              <a:rPr lang="ru-RU" sz="1200" b="1" dirty="0" smtClean="0">
                <a:solidFill>
                  <a:schemeClr val="accent4">
                    <a:lumMod val="75000"/>
                  </a:schemeClr>
                </a:solidFill>
                <a:latin typeface="Arial" charset="0"/>
                <a:cs typeface="Arial" charset="0"/>
              </a:rPr>
              <a:t>территории</a:t>
            </a:r>
          </a:p>
          <a:p>
            <a:pPr algn="ctr">
              <a:spcBef>
                <a:spcPct val="0"/>
              </a:spcBef>
            </a:pPr>
            <a:r>
              <a:rPr lang="ru-RU" sz="1200" b="1" dirty="0" smtClean="0">
                <a:solidFill>
                  <a:schemeClr val="accent4">
                    <a:lumMod val="75000"/>
                  </a:schemeClr>
                </a:solidFill>
                <a:latin typeface="Arial" charset="0"/>
                <a:cs typeface="Arial" charset="0"/>
              </a:rPr>
              <a:t> </a:t>
            </a:r>
            <a:r>
              <a:rPr lang="ru-RU" sz="1200" b="1" dirty="0">
                <a:solidFill>
                  <a:schemeClr val="accent4">
                    <a:lumMod val="75000"/>
                  </a:schemeClr>
                </a:solidFill>
                <a:latin typeface="Arial" charset="0"/>
                <a:cs typeface="Arial" charset="0"/>
              </a:rPr>
              <a:t>Кировской области </a:t>
            </a:r>
          </a:p>
        </p:txBody>
      </p:sp>
      <p:pic>
        <p:nvPicPr>
          <p:cNvPr id="7" name="Объект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1" y="4112592"/>
            <a:ext cx="7920880" cy="268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18731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373616" cy="1224136"/>
          </a:xfrm>
        </p:spPr>
        <p:txBody>
          <a:bodyPr>
            <a:noAutofit/>
          </a:bodyPr>
          <a:lstStyle/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ru-RU" sz="2000" b="1" dirty="0" smtClean="0">
                <a:solidFill>
                  <a:srgbClr val="468283"/>
                </a:solidFill>
                <a:latin typeface="Arial" charset="0"/>
                <a:ea typeface="+mn-ea"/>
                <a:cs typeface="Arial" charset="0"/>
              </a:rPr>
              <a:t>Исполнение </a:t>
            </a:r>
            <a:r>
              <a:rPr lang="ru-RU" sz="2000" b="1" dirty="0">
                <a:solidFill>
                  <a:srgbClr val="468283"/>
                </a:solidFill>
                <a:latin typeface="Arial" charset="0"/>
                <a:ea typeface="+mn-ea"/>
                <a:cs typeface="Arial" charset="0"/>
              </a:rPr>
              <a:t>Порядка организации и проведения контроля объемов, сроков, качества и условий предоставления медицинской </a:t>
            </a:r>
            <a:r>
              <a:rPr lang="ru-RU" sz="2000" b="1" dirty="0" smtClean="0">
                <a:solidFill>
                  <a:srgbClr val="468283"/>
                </a:solidFill>
                <a:latin typeface="Arial" charset="0"/>
                <a:ea typeface="+mn-ea"/>
                <a:cs typeface="Arial" charset="0"/>
              </a:rPr>
              <a:t>помощи  по ОМС</a:t>
            </a:r>
            <a:endParaRPr lang="ru-RU" sz="2000" b="1" dirty="0">
              <a:solidFill>
                <a:srgbClr val="468283"/>
              </a:solidFill>
              <a:latin typeface="Arial" charset="0"/>
              <a:ea typeface="+mn-ea"/>
              <a:cs typeface="Arial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5" r="3410"/>
          <a:stretch/>
        </p:blipFill>
        <p:spPr>
          <a:xfrm>
            <a:off x="755576" y="1318436"/>
            <a:ext cx="7632848" cy="4558836"/>
          </a:xfrm>
        </p:spPr>
      </p:pic>
    </p:spTree>
    <p:extLst>
      <p:ext uri="{BB962C8B-B14F-4D97-AF65-F5344CB8AC3E}">
        <p14:creationId xmlns:p14="http://schemas.microsoft.com/office/powerpoint/2010/main" val="190495260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147248" cy="4857403"/>
          </a:xfrm>
        </p:spPr>
        <p:txBody>
          <a:bodyPr/>
          <a:lstStyle/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endParaRPr lang="ru-RU" b="1" dirty="0" smtClean="0">
              <a:solidFill>
                <a:srgbClr val="468283"/>
              </a:solidFill>
              <a:latin typeface="Arial" charset="0"/>
              <a:cs typeface="Arial" charset="0"/>
            </a:endParaRPr>
          </a:p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endParaRPr lang="ru-RU" sz="800" b="1" dirty="0" smtClean="0">
              <a:solidFill>
                <a:srgbClr val="468283"/>
              </a:solidFill>
              <a:latin typeface="Arial" charset="0"/>
              <a:cs typeface="Arial" charset="0"/>
            </a:endParaRPr>
          </a:p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4000" b="1" dirty="0" smtClean="0">
                <a:solidFill>
                  <a:srgbClr val="468283"/>
                </a:solidFill>
                <a:latin typeface="Arial" charset="0"/>
                <a:cs typeface="Arial" charset="0"/>
              </a:rPr>
              <a:t>Контроль </a:t>
            </a:r>
            <a:r>
              <a:rPr lang="ru-RU" sz="4000" b="1" dirty="0">
                <a:solidFill>
                  <a:srgbClr val="468283"/>
                </a:solidFill>
                <a:latin typeface="Arial" charset="0"/>
                <a:cs typeface="Arial" charset="0"/>
              </a:rPr>
              <a:t>за расходованием средств ОМС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5848646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994122"/>
          </a:xfrm>
        </p:spPr>
        <p:txBody>
          <a:bodyPr>
            <a:noAutofit/>
          </a:bodyPr>
          <a:lstStyle/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ru-RU" sz="1800" b="1" dirty="0" smtClean="0">
                <a:solidFill>
                  <a:srgbClr val="468283"/>
                </a:solidFill>
                <a:latin typeface="Arial" charset="0"/>
                <a:ea typeface="+mn-ea"/>
                <a:cs typeface="Arial" charset="0"/>
              </a:rPr>
              <a:t/>
            </a:r>
            <a:br>
              <a:rPr lang="ru-RU" sz="1800" b="1" dirty="0" smtClean="0">
                <a:solidFill>
                  <a:srgbClr val="468283"/>
                </a:solidFill>
                <a:latin typeface="Arial" charset="0"/>
                <a:ea typeface="+mn-ea"/>
                <a:cs typeface="Arial" charset="0"/>
              </a:rPr>
            </a:br>
            <a:r>
              <a:rPr lang="ru-RU" sz="2400" b="1" dirty="0">
                <a:solidFill>
                  <a:srgbClr val="468283"/>
                </a:solidFill>
                <a:latin typeface="Arial" charset="0"/>
                <a:ea typeface="+mn-ea"/>
                <a:cs typeface="Arial" charset="0"/>
              </a:rPr>
              <a:t>Контроль за расходованием средств ОМС </a:t>
            </a:r>
            <a:br>
              <a:rPr lang="ru-RU" sz="2400" b="1" dirty="0">
                <a:solidFill>
                  <a:srgbClr val="468283"/>
                </a:solidFill>
                <a:latin typeface="Arial" charset="0"/>
                <a:ea typeface="+mn-ea"/>
                <a:cs typeface="Arial" charset="0"/>
              </a:rPr>
            </a:br>
            <a:r>
              <a:rPr lang="ru-RU" sz="2400" b="1" dirty="0">
                <a:solidFill>
                  <a:srgbClr val="468283"/>
                </a:solidFill>
                <a:latin typeface="Arial" charset="0"/>
                <a:ea typeface="+mn-ea"/>
                <a:cs typeface="Arial" charset="0"/>
              </a:rPr>
              <a:t>Основные показатели по проверкам деятельности </a:t>
            </a:r>
            <a:br>
              <a:rPr lang="ru-RU" sz="2400" b="1" dirty="0">
                <a:solidFill>
                  <a:srgbClr val="468283"/>
                </a:solidFill>
                <a:latin typeface="Arial" charset="0"/>
                <a:ea typeface="+mn-ea"/>
                <a:cs typeface="Arial" charset="0"/>
              </a:rPr>
            </a:br>
            <a:r>
              <a:rPr lang="ru-RU" sz="2400" b="1" dirty="0">
                <a:solidFill>
                  <a:srgbClr val="468283"/>
                </a:solidFill>
                <a:latin typeface="Arial" charset="0"/>
                <a:ea typeface="+mn-ea"/>
                <a:cs typeface="Arial" charset="0"/>
              </a:rPr>
              <a:t>СМО и МО </a:t>
            </a:r>
            <a:br>
              <a:rPr lang="ru-RU" sz="2400" b="1" dirty="0">
                <a:solidFill>
                  <a:srgbClr val="468283"/>
                </a:solidFill>
                <a:latin typeface="Arial" charset="0"/>
                <a:ea typeface="+mn-ea"/>
                <a:cs typeface="Arial" charset="0"/>
              </a:rPr>
            </a:br>
            <a:endParaRPr lang="ru-RU" sz="2400" b="1" dirty="0">
              <a:solidFill>
                <a:srgbClr val="468283"/>
              </a:solidFill>
              <a:latin typeface="Arial" charset="0"/>
              <a:ea typeface="+mn-ea"/>
              <a:cs typeface="Arial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9"/>
            <a:ext cx="8030377" cy="4464496"/>
          </a:xfrm>
        </p:spPr>
      </p:pic>
    </p:spTree>
    <p:extLst>
      <p:ext uri="{BB962C8B-B14F-4D97-AF65-F5344CB8AC3E}">
        <p14:creationId xmlns:p14="http://schemas.microsoft.com/office/powerpoint/2010/main" val="307758756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772080"/>
            <a:ext cx="8229600" cy="5001419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051720" y="2564904"/>
            <a:ext cx="54006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sz="4000" b="1" dirty="0" smtClean="0">
                <a:solidFill>
                  <a:srgbClr val="468283"/>
                </a:solidFill>
                <a:latin typeface="Arial" charset="0"/>
                <a:cs typeface="Arial" charset="0"/>
              </a:rPr>
              <a:t>Задачи на 2020 год</a:t>
            </a:r>
            <a:endParaRPr lang="ru-RU" sz="4000" b="1" dirty="0">
              <a:solidFill>
                <a:srgbClr val="468283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736846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539552" y="302451"/>
            <a:ext cx="8352928" cy="39280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3" algn="ctr"/>
            <a:r>
              <a:rPr lang="ru-RU" sz="1400" b="1" dirty="0">
                <a:solidFill>
                  <a:schemeClr val="accent4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Обеспечение финансовой устойчивости системы ОМС, аккумулирование и управление средствами </a:t>
            </a:r>
            <a:r>
              <a:rPr lang="ru-RU" sz="1400" b="1" dirty="0" smtClean="0">
                <a:solidFill>
                  <a:schemeClr val="accent4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ОМС</a:t>
            </a:r>
            <a:endParaRPr lang="ru-RU" sz="1400" b="1" dirty="0">
              <a:solidFill>
                <a:schemeClr val="accent4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49671" y="695256"/>
            <a:ext cx="8352928" cy="39434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3" algn="just">
              <a:spcBef>
                <a:spcPts val="300"/>
              </a:spcBef>
            </a:pPr>
            <a:r>
              <a:rPr lang="ru-RU" sz="1400" b="1" dirty="0">
                <a:solidFill>
                  <a:schemeClr val="accent4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Эффективное использование средств </a:t>
            </a:r>
            <a:r>
              <a:rPr lang="ru-RU" sz="1400" b="1" dirty="0" smtClean="0">
                <a:solidFill>
                  <a:schemeClr val="accent4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ОМС</a:t>
            </a:r>
            <a:endParaRPr lang="ru-RU" sz="1400" b="1" dirty="0">
              <a:solidFill>
                <a:schemeClr val="accent4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7" name="Нашивка 6">
            <a:extLst>
              <a:ext uri="{FF2B5EF4-FFF2-40B4-BE49-F238E27FC236}"/>
            </a:extLst>
          </p:cNvPr>
          <p:cNvSpPr/>
          <p:nvPr/>
        </p:nvSpPr>
        <p:spPr>
          <a:xfrm>
            <a:off x="226371" y="345744"/>
            <a:ext cx="374345" cy="296562"/>
          </a:xfrm>
          <a:prstGeom prst="chevron">
            <a:avLst/>
          </a:prstGeom>
          <a:solidFill>
            <a:schemeClr val="accent4">
              <a:lumMod val="75000"/>
            </a:schemeClr>
          </a:solidFill>
          <a:ln w="25400" cap="flat">
            <a:noFill/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45719" tIns="45719" rIns="45719" bIns="45719" spcCol="38100" anchor="ctr">
            <a:spAutoFit/>
          </a:bodyPr>
          <a:lstStyle/>
          <a:p>
            <a:pPr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39552" y="1089596"/>
            <a:ext cx="8352928" cy="41694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3" algn="just">
              <a:spcBef>
                <a:spcPts val="300"/>
              </a:spcBef>
            </a:pPr>
            <a:r>
              <a:rPr lang="ru-RU" sz="1400" b="1" dirty="0">
                <a:solidFill>
                  <a:schemeClr val="accent4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Формирование и реализация территориальной программы обязательного медицинского </a:t>
            </a:r>
            <a:r>
              <a:rPr lang="ru-RU" sz="1400" b="1" dirty="0" smtClean="0">
                <a:solidFill>
                  <a:schemeClr val="accent4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страхования</a:t>
            </a:r>
            <a:endParaRPr lang="ru-RU" sz="1400" b="1" dirty="0">
              <a:solidFill>
                <a:schemeClr val="accent4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39552" y="1506541"/>
            <a:ext cx="8352928" cy="72183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3" algn="just">
              <a:spcBef>
                <a:spcPts val="300"/>
              </a:spcBef>
            </a:pPr>
            <a:r>
              <a:rPr lang="ru-RU" sz="1400" b="1" dirty="0">
                <a:solidFill>
                  <a:schemeClr val="accent4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Обеспечение соответствия Тарифного соглашения на оплату медицинской помощи базовой программе ОМС и Требованиям к структуре и содержанию тарифных соглашений, установленным приказом Федерального фонда ОМС от 21.11.2018 № </a:t>
            </a:r>
            <a:r>
              <a:rPr lang="ru-RU" sz="1400" b="1" dirty="0" smtClean="0">
                <a:solidFill>
                  <a:schemeClr val="accent4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247</a:t>
            </a:r>
            <a:endParaRPr lang="ru-RU" sz="1400" b="1" dirty="0">
              <a:solidFill>
                <a:schemeClr val="accent4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22613" y="2240364"/>
            <a:ext cx="8352928" cy="93610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3" algn="just">
              <a:spcBef>
                <a:spcPts val="300"/>
              </a:spcBef>
            </a:pPr>
            <a:r>
              <a:rPr lang="ru-RU" sz="1400" b="1" dirty="0">
                <a:solidFill>
                  <a:schemeClr val="accent4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Формирование и использование средств нормированного страхового запаса Фонда на финансовое обеспечение мероприятий по организации дополнительного профессионального образования медицинских работников по программам повышения квалификации, по приобретению медицинского </a:t>
            </a:r>
            <a:r>
              <a:rPr lang="ru-RU" sz="1400" b="1" dirty="0" smtClean="0">
                <a:solidFill>
                  <a:schemeClr val="accent4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оборудования</a:t>
            </a:r>
            <a:endParaRPr lang="ru-RU" sz="1400" b="1" dirty="0">
              <a:solidFill>
                <a:schemeClr val="accent4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11980" y="3176468"/>
            <a:ext cx="8352928" cy="720079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3" algn="just">
              <a:spcBef>
                <a:spcPts val="300"/>
              </a:spcBef>
            </a:pPr>
            <a:r>
              <a:rPr lang="ru-RU" sz="1400" b="1" dirty="0">
                <a:solidFill>
                  <a:schemeClr val="accent4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Использование межбюджетных трансфертов из бюджета Федерального фонда ОМС бюджетам территориальных фондов ОМС на </a:t>
            </a:r>
            <a:r>
              <a:rPr lang="ru-RU" sz="1400" b="1" dirty="0" err="1">
                <a:solidFill>
                  <a:schemeClr val="accent4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софинансирование</a:t>
            </a:r>
            <a:r>
              <a:rPr lang="ru-RU" sz="1400" b="1" dirty="0">
                <a:solidFill>
                  <a:schemeClr val="accent4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расходов МО на оплату труда врачей и среднего медицинского </a:t>
            </a:r>
            <a:r>
              <a:rPr lang="ru-RU" sz="1400" b="1" dirty="0" smtClean="0">
                <a:solidFill>
                  <a:schemeClr val="accent4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персонала</a:t>
            </a:r>
            <a:endParaRPr lang="ru-RU" sz="1400" b="1" dirty="0">
              <a:solidFill>
                <a:schemeClr val="accent4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496507" y="3896548"/>
            <a:ext cx="8352928" cy="900908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3" algn="just">
              <a:spcBef>
                <a:spcPts val="300"/>
              </a:spcBef>
            </a:pPr>
            <a:r>
              <a:rPr lang="ru-RU" sz="1400" b="1" dirty="0">
                <a:solidFill>
                  <a:schemeClr val="accent4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Использование межбюджетных трансфертов из бюджета Федерального фонда ОМС бюджетам территориальных фондов ОМС на финансовое обеспечение стимулирования медицинских работников за выявление в ходе проведения диспансеризации и профилактических медицинских осмотров населения онкологических заболеваний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39552" y="4797455"/>
            <a:ext cx="8288618" cy="753198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3" algn="just">
              <a:spcBef>
                <a:spcPts val="300"/>
              </a:spcBef>
            </a:pPr>
            <a:r>
              <a:rPr lang="ru-RU" sz="1400" b="1" dirty="0">
                <a:solidFill>
                  <a:schemeClr val="accent4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Достижение целевых показателей, характеризующих эффективность деятельности сферы ОМС в реализации проектов «Развитие оказания первичной медико-санитарной помощи на территории Кировской области», «Демография»  − количество случаев ЭКО и их стоимость</a:t>
            </a:r>
          </a:p>
        </p:txBody>
      </p:sp>
      <p:sp>
        <p:nvSpPr>
          <p:cNvPr id="19" name="Нашивка 18">
            <a:extLst>
              <a:ext uri="{FF2B5EF4-FFF2-40B4-BE49-F238E27FC236}"/>
            </a:extLst>
          </p:cNvPr>
          <p:cNvSpPr/>
          <p:nvPr/>
        </p:nvSpPr>
        <p:spPr>
          <a:xfrm>
            <a:off x="235877" y="752218"/>
            <a:ext cx="374345" cy="296562"/>
          </a:xfrm>
          <a:prstGeom prst="chevron">
            <a:avLst/>
          </a:prstGeom>
          <a:solidFill>
            <a:schemeClr val="accent4">
              <a:lumMod val="75000"/>
            </a:schemeClr>
          </a:solidFill>
          <a:ln w="25400" cap="flat">
            <a:noFill/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45719" tIns="45719" rIns="45719" bIns="45719" spcCol="38100" anchor="ctr">
            <a:spAutoFit/>
          </a:bodyPr>
          <a:lstStyle/>
          <a:p>
            <a:pPr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0" name="Нашивка 19">
            <a:extLst>
              <a:ext uri="{FF2B5EF4-FFF2-40B4-BE49-F238E27FC236}"/>
            </a:extLst>
          </p:cNvPr>
          <p:cNvSpPr/>
          <p:nvPr/>
        </p:nvSpPr>
        <p:spPr>
          <a:xfrm>
            <a:off x="1431510" y="5864638"/>
            <a:ext cx="374345" cy="296562"/>
          </a:xfrm>
          <a:prstGeom prst="chevron">
            <a:avLst/>
          </a:prstGeom>
          <a:solidFill>
            <a:schemeClr val="accent4">
              <a:lumMod val="75000"/>
            </a:schemeClr>
          </a:solidFill>
          <a:ln w="25400" cap="flat">
            <a:noFill/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45719" tIns="45719" rIns="45719" bIns="45719" spcCol="38100" anchor="ctr">
            <a:spAutoFit/>
          </a:bodyPr>
          <a:lstStyle/>
          <a:p>
            <a:pPr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1" name="Нашивка 20">
            <a:extLst>
              <a:ext uri="{FF2B5EF4-FFF2-40B4-BE49-F238E27FC236}"/>
            </a:extLst>
          </p:cNvPr>
          <p:cNvSpPr/>
          <p:nvPr/>
        </p:nvSpPr>
        <p:spPr>
          <a:xfrm>
            <a:off x="235877" y="4984388"/>
            <a:ext cx="374345" cy="296562"/>
          </a:xfrm>
          <a:prstGeom prst="chevron">
            <a:avLst/>
          </a:prstGeom>
          <a:solidFill>
            <a:schemeClr val="accent4">
              <a:lumMod val="75000"/>
            </a:schemeClr>
          </a:solidFill>
          <a:ln w="25400" cap="flat">
            <a:noFill/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45719" tIns="45719" rIns="45719" bIns="45719" spcCol="38100" anchor="ctr">
            <a:spAutoFit/>
          </a:bodyPr>
          <a:lstStyle/>
          <a:p>
            <a:pPr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1805855" y="5550653"/>
            <a:ext cx="7096744" cy="92453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3" algn="just">
              <a:spcBef>
                <a:spcPts val="300"/>
              </a:spcBef>
            </a:pPr>
            <a:r>
              <a:rPr lang="ru-RU" sz="1400" b="1" dirty="0">
                <a:solidFill>
                  <a:schemeClr val="accent4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Мониторинг средней численности и заработной платы по должностям работников МО и по условиям оказания медицинской помощи для достижения целевых показателей заработной платы согласно Указу Президента Российской Федерации от 07.05.2012 </a:t>
            </a:r>
            <a:r>
              <a:rPr lang="en-US" sz="1400" b="1" dirty="0" smtClean="0">
                <a:solidFill>
                  <a:schemeClr val="accent4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/>
            </a:r>
            <a:br>
              <a:rPr lang="en-US" sz="1400" b="1" dirty="0" smtClean="0">
                <a:solidFill>
                  <a:schemeClr val="accent4">
                    <a:lumMod val="75000"/>
                  </a:schemeClr>
                </a:solidFill>
                <a:latin typeface="+mj-lt"/>
                <a:ea typeface="+mj-ea"/>
                <a:cs typeface="+mj-cs"/>
              </a:rPr>
            </a:br>
            <a:r>
              <a:rPr lang="ru-RU" sz="1400" b="1" dirty="0" smtClean="0">
                <a:solidFill>
                  <a:schemeClr val="accent4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№ 597</a:t>
            </a:r>
            <a:endParaRPr lang="ru-RU" sz="1400" b="1" dirty="0">
              <a:solidFill>
                <a:schemeClr val="accent4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3" name="Нашивка 22">
            <a:extLst>
              <a:ext uri="{FF2B5EF4-FFF2-40B4-BE49-F238E27FC236}"/>
            </a:extLst>
          </p:cNvPr>
          <p:cNvSpPr/>
          <p:nvPr/>
        </p:nvSpPr>
        <p:spPr>
          <a:xfrm>
            <a:off x="209141" y="1200242"/>
            <a:ext cx="374345" cy="296562"/>
          </a:xfrm>
          <a:prstGeom prst="chevron">
            <a:avLst/>
          </a:prstGeom>
          <a:solidFill>
            <a:schemeClr val="accent4">
              <a:lumMod val="75000"/>
            </a:schemeClr>
          </a:solidFill>
          <a:ln w="25400" cap="flat">
            <a:noFill/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45719" tIns="45719" rIns="45719" bIns="45719" spcCol="38100" anchor="ctr">
            <a:spAutoFit/>
          </a:bodyPr>
          <a:lstStyle/>
          <a:p>
            <a:pPr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4" name="Нашивка 23">
            <a:extLst>
              <a:ext uri="{FF2B5EF4-FFF2-40B4-BE49-F238E27FC236}"/>
            </a:extLst>
          </p:cNvPr>
          <p:cNvSpPr/>
          <p:nvPr/>
        </p:nvSpPr>
        <p:spPr>
          <a:xfrm>
            <a:off x="226371" y="1719178"/>
            <a:ext cx="374345" cy="296562"/>
          </a:xfrm>
          <a:prstGeom prst="chevron">
            <a:avLst/>
          </a:prstGeom>
          <a:solidFill>
            <a:schemeClr val="accent4">
              <a:lumMod val="75000"/>
            </a:schemeClr>
          </a:solidFill>
          <a:ln w="25400" cap="flat">
            <a:noFill/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45719" tIns="45719" rIns="45719" bIns="45719" spcCol="38100" anchor="ctr">
            <a:spAutoFit/>
          </a:bodyPr>
          <a:lstStyle/>
          <a:p>
            <a:pPr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5" name="Нашивка 24">
            <a:extLst>
              <a:ext uri="{FF2B5EF4-FFF2-40B4-BE49-F238E27FC236}"/>
            </a:extLst>
          </p:cNvPr>
          <p:cNvSpPr/>
          <p:nvPr/>
        </p:nvSpPr>
        <p:spPr>
          <a:xfrm>
            <a:off x="209140" y="2560135"/>
            <a:ext cx="374345" cy="296562"/>
          </a:xfrm>
          <a:prstGeom prst="chevron">
            <a:avLst/>
          </a:prstGeom>
          <a:solidFill>
            <a:schemeClr val="accent4">
              <a:lumMod val="75000"/>
            </a:schemeClr>
          </a:solidFill>
          <a:ln w="25400" cap="flat">
            <a:noFill/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45719" tIns="45719" rIns="45719" bIns="45719" spcCol="38100" anchor="ctr">
            <a:spAutoFit/>
          </a:bodyPr>
          <a:lstStyle/>
          <a:p>
            <a:pPr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6" name="Нашивка 25">
            <a:extLst>
              <a:ext uri="{FF2B5EF4-FFF2-40B4-BE49-F238E27FC236}"/>
            </a:extLst>
          </p:cNvPr>
          <p:cNvSpPr/>
          <p:nvPr/>
        </p:nvSpPr>
        <p:spPr>
          <a:xfrm>
            <a:off x="175326" y="3388226"/>
            <a:ext cx="374345" cy="296562"/>
          </a:xfrm>
          <a:prstGeom prst="chevron">
            <a:avLst/>
          </a:prstGeom>
          <a:solidFill>
            <a:schemeClr val="accent4">
              <a:lumMod val="75000"/>
            </a:schemeClr>
          </a:solidFill>
          <a:ln w="25400" cap="flat">
            <a:noFill/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45719" tIns="45719" rIns="45719" bIns="45719" spcCol="38100" anchor="ctr">
            <a:spAutoFit/>
          </a:bodyPr>
          <a:lstStyle/>
          <a:p>
            <a:pPr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7" name="Нашивка 26">
            <a:extLst>
              <a:ext uri="{FF2B5EF4-FFF2-40B4-BE49-F238E27FC236}"/>
            </a:extLst>
          </p:cNvPr>
          <p:cNvSpPr/>
          <p:nvPr/>
        </p:nvSpPr>
        <p:spPr>
          <a:xfrm>
            <a:off x="165207" y="4198721"/>
            <a:ext cx="374345" cy="296562"/>
          </a:xfrm>
          <a:prstGeom prst="chevron">
            <a:avLst/>
          </a:prstGeom>
          <a:solidFill>
            <a:schemeClr val="accent4">
              <a:lumMod val="75000"/>
            </a:schemeClr>
          </a:solidFill>
          <a:ln w="25400" cap="flat">
            <a:noFill/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45719" tIns="45719" rIns="45719" bIns="45719" spcCol="38100" anchor="ctr">
            <a:spAutoFit/>
          </a:bodyPr>
          <a:lstStyle/>
          <a:p>
            <a:pPr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latin typeface="Cambria"/>
              <a:ea typeface="Cambria"/>
              <a:cs typeface="Cambria"/>
              <a:sym typeface="Cambria"/>
            </a:endParaRPr>
          </a:p>
        </p:txBody>
      </p:sp>
    </p:spTree>
    <p:extLst>
      <p:ext uri="{BB962C8B-B14F-4D97-AF65-F5344CB8AC3E}">
        <p14:creationId xmlns:p14="http://schemas.microsoft.com/office/powerpoint/2010/main" val="207255711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539552" y="302451"/>
            <a:ext cx="8352928" cy="118233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3" algn="just">
              <a:spcBef>
                <a:spcPts val="0"/>
              </a:spcBef>
            </a:pPr>
            <a:r>
              <a:rPr lang="ru-RU" sz="1400" b="1" dirty="0">
                <a:solidFill>
                  <a:schemeClr val="accent4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Осуществление мониторингов контрольно-экспертных мероприятий СМО, в том числе случаев непрофильной госпитализации пациентов с острым коронарным синдромом и острым нарушением мозгового кровообращения,  случаев по профилю «Онкология», по исполнению рекомендаций, выданных национальными медицинскими исследовательскими центрами в ходе консультаций/ консилиумов с применением телемедицинских </a:t>
            </a:r>
            <a:r>
              <a:rPr lang="ru-RU" sz="1400" b="1" dirty="0" smtClean="0">
                <a:solidFill>
                  <a:schemeClr val="accent4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технологий</a:t>
            </a:r>
            <a:endParaRPr lang="ru-RU" sz="1400" b="1" dirty="0">
              <a:solidFill>
                <a:schemeClr val="accent4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39552" y="1484785"/>
            <a:ext cx="8352928" cy="720079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3" algn="just">
              <a:spcBef>
                <a:spcPts val="0"/>
              </a:spcBef>
            </a:pPr>
            <a:r>
              <a:rPr lang="ru-RU" sz="1400" b="1" dirty="0">
                <a:solidFill>
                  <a:schemeClr val="accent4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Открытие в Кировской области офисов по защите прав застрахованных на получение бесплатной медицинской помощи по программам ОМС с предоставлением права организации и проведения контрольно-экспертных мероприятий </a:t>
            </a:r>
            <a:r>
              <a:rPr lang="ru-RU" sz="1400" b="1" dirty="0" smtClean="0">
                <a:solidFill>
                  <a:schemeClr val="accent4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экстерриториально</a:t>
            </a:r>
            <a:endParaRPr lang="ru-RU" sz="1400" b="1" dirty="0">
              <a:solidFill>
                <a:schemeClr val="accent4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39552" y="2204865"/>
            <a:ext cx="8352928" cy="720079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3" algn="just"/>
            <a:r>
              <a:rPr lang="ru-RU" sz="1400" b="1" dirty="0" smtClean="0">
                <a:solidFill>
                  <a:schemeClr val="accent4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Совершенствование </a:t>
            </a:r>
            <a:r>
              <a:rPr lang="ru-RU" sz="1400" b="1" dirty="0">
                <a:solidFill>
                  <a:schemeClr val="accent4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информационного сопровождения деятельности системы ОМС, обеспечение актуальности, бесперебойного функционирования и развития информационной системы ОМС Кировской </a:t>
            </a:r>
            <a:r>
              <a:rPr lang="ru-RU" sz="1400" b="1" dirty="0" smtClean="0">
                <a:solidFill>
                  <a:schemeClr val="accent4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области</a:t>
            </a:r>
            <a:endParaRPr lang="ru-RU" sz="1400" b="1" dirty="0">
              <a:solidFill>
                <a:schemeClr val="accent4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17259" y="2924944"/>
            <a:ext cx="8352928" cy="158417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3" algn="just">
              <a:spcBef>
                <a:spcPts val="0"/>
              </a:spcBef>
            </a:pPr>
            <a:r>
              <a:rPr lang="ru-RU" sz="1400" b="1" dirty="0">
                <a:solidFill>
                  <a:schemeClr val="accent4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Предоставление физическим лицам информации в рамках услуги «Индивидуальное информирование застрахованных лиц о перечне оказанных им медицинских услуг и их стоимости» посредством портала государственных и муниципальных услуг (функций) Кировской области и информации в рамках услуги «Сведения об оказанных медицинских услугах и их стоимости за указанный период времени, относящиеся к пользователю единого портала государственных и муниципальных услуг» посредством Единого портала государственных и муниципальных услуг (функций</a:t>
            </a:r>
            <a:r>
              <a:rPr lang="ru-RU" sz="1400" b="1" dirty="0" smtClean="0">
                <a:solidFill>
                  <a:schemeClr val="accent4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)</a:t>
            </a:r>
            <a:endParaRPr lang="ru-RU" sz="1400" b="1" dirty="0">
              <a:solidFill>
                <a:schemeClr val="accent4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39552" y="4509120"/>
            <a:ext cx="8352928" cy="93610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3" algn="just"/>
            <a:r>
              <a:rPr lang="ru-RU" sz="1400" b="1" dirty="0">
                <a:solidFill>
                  <a:schemeClr val="accent4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Взаимодействие c Управлением Федеральной налоговой службы по Кировской области в части получения сведений о работающих застрахованных лицах на основании соглашения от 30.11.2016 «Об информационном взаимодействии Федеральной налоговой службы и Федерального фонда обязательного медицинского страхования</a:t>
            </a:r>
            <a:r>
              <a:rPr lang="ru-RU" sz="1400" b="1" dirty="0" smtClean="0">
                <a:solidFill>
                  <a:schemeClr val="accent4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»</a:t>
            </a:r>
            <a:endParaRPr lang="ru-RU" sz="1400" b="1" dirty="0">
              <a:solidFill>
                <a:schemeClr val="accent4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907704" y="5445224"/>
            <a:ext cx="6962482" cy="792088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3" algn="just">
              <a:spcBef>
                <a:spcPts val="0"/>
              </a:spcBef>
            </a:pPr>
            <a:r>
              <a:rPr lang="ru-RU" sz="1400" b="1" dirty="0">
                <a:solidFill>
                  <a:schemeClr val="accent4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Работа по взаимодействию с силовыми структурами, военными комиссариатами в целях выверки  численности лиц, застрахованных по обязательному медицинскому страхованию в Кировской </a:t>
            </a:r>
            <a:r>
              <a:rPr lang="ru-RU" sz="1400" b="1" dirty="0" smtClean="0">
                <a:solidFill>
                  <a:schemeClr val="accent4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области </a:t>
            </a:r>
            <a:endParaRPr lang="ru-RU" sz="1400" b="1" dirty="0">
              <a:solidFill>
                <a:schemeClr val="accent4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0" name="Нашивка 9">
            <a:extLst>
              <a:ext uri="{FF2B5EF4-FFF2-40B4-BE49-F238E27FC236}"/>
            </a:extLst>
          </p:cNvPr>
          <p:cNvSpPr/>
          <p:nvPr/>
        </p:nvSpPr>
        <p:spPr>
          <a:xfrm>
            <a:off x="235877" y="745336"/>
            <a:ext cx="374345" cy="296562"/>
          </a:xfrm>
          <a:prstGeom prst="chevron">
            <a:avLst/>
          </a:prstGeom>
          <a:solidFill>
            <a:schemeClr val="accent4">
              <a:lumMod val="75000"/>
            </a:schemeClr>
          </a:solidFill>
          <a:ln w="25400" cap="flat">
            <a:noFill/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45719" tIns="45719" rIns="45719" bIns="45719" spcCol="38100" anchor="ctr">
            <a:spAutoFit/>
          </a:bodyPr>
          <a:lstStyle/>
          <a:p>
            <a:pPr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1" name="Нашивка 10">
            <a:extLst>
              <a:ext uri="{FF2B5EF4-FFF2-40B4-BE49-F238E27FC236}"/>
            </a:extLst>
          </p:cNvPr>
          <p:cNvSpPr/>
          <p:nvPr/>
        </p:nvSpPr>
        <p:spPr>
          <a:xfrm>
            <a:off x="201104" y="1696543"/>
            <a:ext cx="374345" cy="296562"/>
          </a:xfrm>
          <a:prstGeom prst="chevron">
            <a:avLst/>
          </a:prstGeom>
          <a:solidFill>
            <a:schemeClr val="accent4">
              <a:lumMod val="75000"/>
            </a:schemeClr>
          </a:solidFill>
          <a:ln w="25400" cap="flat">
            <a:noFill/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45719" tIns="45719" rIns="45719" bIns="45719" spcCol="38100" anchor="ctr">
            <a:spAutoFit/>
          </a:bodyPr>
          <a:lstStyle/>
          <a:p>
            <a:pPr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2" name="Нашивка 11">
            <a:extLst>
              <a:ext uri="{FF2B5EF4-FFF2-40B4-BE49-F238E27FC236}"/>
            </a:extLst>
          </p:cNvPr>
          <p:cNvSpPr/>
          <p:nvPr/>
        </p:nvSpPr>
        <p:spPr>
          <a:xfrm>
            <a:off x="201103" y="2416623"/>
            <a:ext cx="374345" cy="296562"/>
          </a:xfrm>
          <a:prstGeom prst="chevron">
            <a:avLst/>
          </a:prstGeom>
          <a:solidFill>
            <a:schemeClr val="accent4">
              <a:lumMod val="75000"/>
            </a:schemeClr>
          </a:solidFill>
          <a:ln w="25400" cap="flat">
            <a:noFill/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45719" tIns="45719" rIns="45719" bIns="45719" spcCol="38100" anchor="ctr">
            <a:spAutoFit/>
          </a:bodyPr>
          <a:lstStyle/>
          <a:p>
            <a:pPr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3" name="Нашивка 12">
            <a:extLst>
              <a:ext uri="{FF2B5EF4-FFF2-40B4-BE49-F238E27FC236}"/>
            </a:extLst>
          </p:cNvPr>
          <p:cNvSpPr/>
          <p:nvPr/>
        </p:nvSpPr>
        <p:spPr>
          <a:xfrm>
            <a:off x="197513" y="3568751"/>
            <a:ext cx="374345" cy="296562"/>
          </a:xfrm>
          <a:prstGeom prst="chevron">
            <a:avLst/>
          </a:prstGeom>
          <a:solidFill>
            <a:schemeClr val="accent4">
              <a:lumMod val="75000"/>
            </a:schemeClr>
          </a:solidFill>
          <a:ln w="25400" cap="flat">
            <a:noFill/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45719" tIns="45719" rIns="45719" bIns="45719" spcCol="38100" anchor="ctr">
            <a:spAutoFit/>
          </a:bodyPr>
          <a:lstStyle/>
          <a:p>
            <a:pPr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4" name="Нашивка 13">
            <a:extLst>
              <a:ext uri="{FF2B5EF4-FFF2-40B4-BE49-F238E27FC236}"/>
            </a:extLst>
          </p:cNvPr>
          <p:cNvSpPr/>
          <p:nvPr/>
        </p:nvSpPr>
        <p:spPr>
          <a:xfrm>
            <a:off x="186880" y="4828891"/>
            <a:ext cx="374345" cy="296562"/>
          </a:xfrm>
          <a:prstGeom prst="chevron">
            <a:avLst/>
          </a:prstGeom>
          <a:solidFill>
            <a:schemeClr val="accent4">
              <a:lumMod val="75000"/>
            </a:schemeClr>
          </a:solidFill>
          <a:ln w="25400" cap="flat">
            <a:noFill/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45719" tIns="45719" rIns="45719" bIns="45719" spcCol="38100" anchor="ctr">
            <a:spAutoFit/>
          </a:bodyPr>
          <a:lstStyle/>
          <a:p>
            <a:pPr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5" name="Нашивка 14">
            <a:extLst>
              <a:ext uri="{FF2B5EF4-FFF2-40B4-BE49-F238E27FC236}"/>
            </a:extLst>
          </p:cNvPr>
          <p:cNvSpPr/>
          <p:nvPr/>
        </p:nvSpPr>
        <p:spPr>
          <a:xfrm>
            <a:off x="1569733" y="5692987"/>
            <a:ext cx="374345" cy="296562"/>
          </a:xfrm>
          <a:prstGeom prst="chevron">
            <a:avLst/>
          </a:prstGeom>
          <a:solidFill>
            <a:schemeClr val="accent4">
              <a:lumMod val="75000"/>
            </a:schemeClr>
          </a:solidFill>
          <a:ln w="25400" cap="flat">
            <a:noFill/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45719" tIns="45719" rIns="45719" bIns="45719" spcCol="38100" anchor="ctr">
            <a:spAutoFit/>
          </a:bodyPr>
          <a:lstStyle/>
          <a:p>
            <a:pPr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latin typeface="Cambria"/>
              <a:ea typeface="Cambria"/>
              <a:cs typeface="Cambria"/>
              <a:sym typeface="Cambria"/>
            </a:endParaRPr>
          </a:p>
        </p:txBody>
      </p:sp>
    </p:spTree>
    <p:extLst>
      <p:ext uri="{BB962C8B-B14F-4D97-AF65-F5344CB8AC3E}">
        <p14:creationId xmlns:p14="http://schemas.microsoft.com/office/powerpoint/2010/main" val="302763664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692696"/>
            <a:ext cx="8229600" cy="4536504"/>
          </a:xfrm>
        </p:spPr>
        <p:txBody>
          <a:bodyPr/>
          <a:lstStyle/>
          <a:p>
            <a:pPr marL="0" indent="0">
              <a:buNone/>
            </a:pPr>
            <a:endParaRPr lang="ru-RU" altLang="ru-RU" b="1" dirty="0" smtClean="0">
              <a:solidFill>
                <a:srgbClr val="26605D"/>
              </a:solidFill>
            </a:endParaRPr>
          </a:p>
          <a:p>
            <a:pPr marL="0" indent="0">
              <a:buNone/>
            </a:pPr>
            <a:endParaRPr lang="ru-RU" altLang="ru-RU" b="1" dirty="0">
              <a:solidFill>
                <a:srgbClr val="26605D"/>
              </a:solidFill>
            </a:endParaRPr>
          </a:p>
          <a:p>
            <a:pPr marL="0" indent="0">
              <a:buNone/>
            </a:pPr>
            <a:endParaRPr lang="ru-RU" altLang="ru-RU" b="1" dirty="0" smtClean="0">
              <a:solidFill>
                <a:srgbClr val="26605D"/>
              </a:solidFill>
            </a:endParaRPr>
          </a:p>
          <a:p>
            <a:pPr marL="0" indent="0" algn="ctr">
              <a:buNone/>
            </a:pPr>
            <a:r>
              <a:rPr lang="ru-RU" altLang="ru-RU" sz="3600" b="1" dirty="0" smtClean="0">
                <a:solidFill>
                  <a:srgbClr val="26605D"/>
                </a:solidFill>
              </a:rPr>
              <a:t>  Благодарю за </a:t>
            </a:r>
            <a:r>
              <a:rPr lang="ru-RU" altLang="ru-RU" sz="3600" b="1" dirty="0">
                <a:solidFill>
                  <a:srgbClr val="26605D"/>
                </a:solidFill>
              </a:rPr>
              <a:t>внимание!</a:t>
            </a:r>
          </a:p>
          <a:p>
            <a:pPr marL="0" indent="0" algn="ctr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071967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400414" y="234217"/>
            <a:ext cx="8496944" cy="50405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496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750" dirty="0">
              <a:solidFill>
                <a:prstClr val="white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12877" y="711002"/>
            <a:ext cx="8496944" cy="56865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496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750" dirty="0">
              <a:solidFill>
                <a:prstClr val="white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25189" y="1279654"/>
            <a:ext cx="8496944" cy="58347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496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750" dirty="0">
              <a:solidFill>
                <a:prstClr val="white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34869" y="2490944"/>
            <a:ext cx="8496944" cy="506008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496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750" dirty="0">
              <a:solidFill>
                <a:prstClr val="white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30920" y="1879706"/>
            <a:ext cx="8463402" cy="60382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496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750" dirty="0">
              <a:solidFill>
                <a:prstClr val="white"/>
              </a:solidFill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534280" y="260648"/>
            <a:ext cx="8322237" cy="4776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spcBef>
                <a:spcPts val="300"/>
              </a:spcBef>
            </a:pPr>
            <a:r>
              <a:rPr lang="ru-RU" sz="1400" b="1" dirty="0">
                <a:solidFill>
                  <a:schemeClr val="accent4">
                    <a:lumMod val="75000"/>
                  </a:schemeClr>
                </a:solidFill>
              </a:rPr>
              <a:t>Контроль за использованием средств ОМС СМО и МО, в том числе проведение </a:t>
            </a:r>
            <a:r>
              <a:rPr lang="ru-RU" sz="1400" b="1" dirty="0" smtClean="0">
                <a:solidFill>
                  <a:schemeClr val="accent4">
                    <a:lumMod val="75000"/>
                  </a:schemeClr>
                </a:solidFill>
              </a:rPr>
              <a:t>проверок</a:t>
            </a:r>
            <a:endParaRPr lang="ru-RU" sz="14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516427" y="793089"/>
            <a:ext cx="8327308" cy="4865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spcBef>
                <a:spcPts val="300"/>
              </a:spcBef>
            </a:pPr>
            <a:r>
              <a:rPr lang="ru-RU" sz="1400" b="1" dirty="0">
                <a:solidFill>
                  <a:schemeClr val="accent4">
                    <a:lumMod val="75000"/>
                  </a:schemeClr>
                </a:solidFill>
              </a:rPr>
              <a:t>Ведение реестров СМО, МО, осуществляющих деятельность в сфере ОМС на территории Кировской </a:t>
            </a:r>
            <a:r>
              <a:rPr lang="ru-RU" sz="1400" b="1" dirty="0" smtClean="0">
                <a:solidFill>
                  <a:schemeClr val="accent4">
                    <a:lumMod val="75000"/>
                  </a:schemeClr>
                </a:solidFill>
              </a:rPr>
              <a:t>области</a:t>
            </a:r>
            <a:endParaRPr lang="ru-RU" sz="14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519303" y="1294725"/>
            <a:ext cx="8359321" cy="583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spcBef>
                <a:spcPts val="300"/>
              </a:spcBef>
            </a:pPr>
            <a:r>
              <a:rPr lang="ru-RU" sz="1400" b="1" dirty="0">
                <a:solidFill>
                  <a:schemeClr val="accent4">
                    <a:lumMod val="75000"/>
                  </a:schemeClr>
                </a:solidFill>
              </a:rPr>
              <a:t>Контроль за детальностью СМО по осуществлению обязательного медицинского страхования, осуществление контрольно-экспертных </a:t>
            </a:r>
            <a:r>
              <a:rPr lang="ru-RU" sz="1400" b="1" dirty="0" smtClean="0">
                <a:solidFill>
                  <a:schemeClr val="accent4">
                    <a:lumMod val="75000"/>
                  </a:schemeClr>
                </a:solidFill>
              </a:rPr>
              <a:t>мероприятий</a:t>
            </a:r>
            <a:endParaRPr lang="ru-RU" sz="14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534280" y="1900056"/>
            <a:ext cx="8309455" cy="583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spcBef>
                <a:spcPts val="300"/>
              </a:spcBef>
            </a:pPr>
            <a:r>
              <a:rPr lang="ru-RU" sz="1400" b="1" dirty="0" smtClean="0">
                <a:solidFill>
                  <a:schemeClr val="accent4">
                    <a:lumMod val="75000"/>
                  </a:schemeClr>
                </a:solidFill>
              </a:rPr>
              <a:t>Обеспечение </a:t>
            </a:r>
            <a:r>
              <a:rPr lang="ru-RU" sz="1400" b="1" dirty="0">
                <a:solidFill>
                  <a:schemeClr val="accent4">
                    <a:lumMod val="75000"/>
                  </a:schemeClr>
                </a:solidFill>
              </a:rPr>
              <a:t>прав граждан в сфере ОМС, в том числе работа с обращениями граждан, мониторинг уровня удовлетворённости пациентов качеством оказанной медицинской помощи</a:t>
            </a: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516428" y="2483532"/>
            <a:ext cx="8354232" cy="583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spcBef>
                <a:spcPts val="300"/>
              </a:spcBef>
            </a:pPr>
            <a:r>
              <a:rPr lang="ru-RU" sz="1400" b="1" dirty="0">
                <a:solidFill>
                  <a:schemeClr val="accent4">
                    <a:lumMod val="75000"/>
                  </a:schemeClr>
                </a:solidFill>
              </a:rPr>
              <a:t>Ведение территориального реестра экспертов качества медицинской </a:t>
            </a:r>
            <a:r>
              <a:rPr lang="ru-RU" sz="1400" b="1" dirty="0" smtClean="0">
                <a:solidFill>
                  <a:schemeClr val="accent4">
                    <a:lumMod val="75000"/>
                  </a:schemeClr>
                </a:solidFill>
              </a:rPr>
              <a:t>помощи </a:t>
            </a:r>
            <a:endParaRPr lang="ru-RU" sz="14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27033" y="2995218"/>
            <a:ext cx="8496944" cy="53958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496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750" dirty="0">
              <a:solidFill>
                <a:prstClr val="white"/>
              </a:solidFill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536912" y="3062178"/>
            <a:ext cx="8329422" cy="4726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spcBef>
                <a:spcPts val="300"/>
              </a:spcBef>
            </a:pPr>
            <a:r>
              <a:rPr lang="ru-RU" sz="1400" b="1" dirty="0">
                <a:solidFill>
                  <a:schemeClr val="accent4">
                    <a:lumMod val="75000"/>
                  </a:schemeClr>
                </a:solidFill>
              </a:rPr>
              <a:t>Организация информационного сопровождения застрахованных лиц на всех этапах оказания медицинской </a:t>
            </a:r>
            <a:r>
              <a:rPr lang="ru-RU" sz="1400" b="1" dirty="0" smtClean="0">
                <a:solidFill>
                  <a:schemeClr val="accent4">
                    <a:lumMod val="75000"/>
                  </a:schemeClr>
                </a:solidFill>
              </a:rPr>
              <a:t>помощи</a:t>
            </a:r>
            <a:endParaRPr lang="ru-RU" sz="14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448298" y="3534803"/>
            <a:ext cx="8496944" cy="470261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496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750" dirty="0">
              <a:solidFill>
                <a:prstClr val="white"/>
              </a:solidFill>
            </a:endParaRPr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536912" y="3536874"/>
            <a:ext cx="8364519" cy="468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spcBef>
                <a:spcPts val="300"/>
              </a:spcBef>
            </a:pPr>
            <a:r>
              <a:rPr lang="ru-RU" sz="1400" b="1" dirty="0">
                <a:solidFill>
                  <a:schemeClr val="accent4">
                    <a:lumMod val="75000"/>
                  </a:schemeClr>
                </a:solidFill>
              </a:rPr>
              <a:t>Ведение регионального сегмента единого регистра застрахованных </a:t>
            </a:r>
            <a:r>
              <a:rPr lang="ru-RU" sz="1400" b="1" dirty="0" smtClean="0">
                <a:solidFill>
                  <a:schemeClr val="accent4">
                    <a:lumMod val="75000"/>
                  </a:schemeClr>
                </a:solidFill>
              </a:rPr>
              <a:t>лиц</a:t>
            </a:r>
            <a:endParaRPr lang="ru-RU" sz="14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430952" y="4005064"/>
            <a:ext cx="8496944" cy="57606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496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750" dirty="0">
              <a:solidFill>
                <a:prstClr val="white"/>
              </a:solidFill>
            </a:endParaRPr>
          </a:p>
        </p:txBody>
      </p:sp>
      <p:sp>
        <p:nvSpPr>
          <p:cNvPr id="19" name="Заголовок 1"/>
          <p:cNvSpPr txBox="1">
            <a:spLocks/>
          </p:cNvSpPr>
          <p:nvPr/>
        </p:nvSpPr>
        <p:spPr>
          <a:xfrm>
            <a:off x="519302" y="4020899"/>
            <a:ext cx="8404675" cy="583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spcBef>
                <a:spcPts val="300"/>
              </a:spcBef>
            </a:pPr>
            <a:r>
              <a:rPr lang="ru-RU" sz="1400" b="1" dirty="0">
                <a:solidFill>
                  <a:schemeClr val="accent4">
                    <a:lumMod val="75000"/>
                  </a:schemeClr>
                </a:solidFill>
              </a:rPr>
              <a:t>Сбор и обработка данных персонифицированного учета сведений о застрахованных лицах, а также о медицинской помощи, оказанной застрахованным лицам в соответствии с законодательством РФ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446788" y="4604375"/>
            <a:ext cx="8496944" cy="57606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496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750" dirty="0">
              <a:solidFill>
                <a:prstClr val="white"/>
              </a:solidFill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433779" y="5145077"/>
            <a:ext cx="8496944" cy="57606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496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750" dirty="0">
              <a:solidFill>
                <a:prstClr val="white"/>
              </a:solidFill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2051720" y="5724847"/>
            <a:ext cx="6905950" cy="57606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496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750" dirty="0">
              <a:solidFill>
                <a:prstClr val="white"/>
              </a:solidFill>
            </a:endParaRPr>
          </a:p>
        </p:txBody>
      </p:sp>
      <p:sp>
        <p:nvSpPr>
          <p:cNvPr id="23" name="Заголовок 1"/>
          <p:cNvSpPr txBox="1">
            <a:spLocks/>
          </p:cNvSpPr>
          <p:nvPr/>
        </p:nvSpPr>
        <p:spPr>
          <a:xfrm>
            <a:off x="536912" y="4623089"/>
            <a:ext cx="8319606" cy="583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spcBef>
                <a:spcPts val="300"/>
              </a:spcBef>
            </a:pPr>
            <a:r>
              <a:rPr lang="ru-RU" sz="1400" b="1" dirty="0">
                <a:solidFill>
                  <a:schemeClr val="accent4">
                    <a:lumMod val="75000"/>
                  </a:schemeClr>
                </a:solidFill>
              </a:rPr>
              <a:t>Обеспечение в пределах своей компетенции защиты сведений, составляющих информацию ограниченного </a:t>
            </a:r>
            <a:r>
              <a:rPr lang="ru-RU" sz="1400" b="1" dirty="0" smtClean="0">
                <a:solidFill>
                  <a:schemeClr val="accent4">
                    <a:lumMod val="75000"/>
                  </a:schemeClr>
                </a:solidFill>
              </a:rPr>
              <a:t>доступа</a:t>
            </a:r>
            <a:endParaRPr lang="ru-RU" sz="1400" b="1" dirty="0">
              <a:solidFill>
                <a:srgbClr val="468283"/>
              </a:solidFill>
            </a:endParaRPr>
          </a:p>
        </p:txBody>
      </p:sp>
      <p:sp>
        <p:nvSpPr>
          <p:cNvPr id="24" name="Заголовок 1"/>
          <p:cNvSpPr txBox="1">
            <a:spLocks/>
          </p:cNvSpPr>
          <p:nvPr/>
        </p:nvSpPr>
        <p:spPr>
          <a:xfrm>
            <a:off x="536911" y="5198961"/>
            <a:ext cx="8390983" cy="583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spcBef>
                <a:spcPts val="300"/>
              </a:spcBef>
            </a:pPr>
            <a:r>
              <a:rPr lang="ru-RU" sz="1400" b="1" dirty="0">
                <a:solidFill>
                  <a:schemeClr val="accent4">
                    <a:lumMod val="75000"/>
                  </a:schemeClr>
                </a:solidFill>
              </a:rPr>
              <a:t>Осуществление межтерриториальных расчетов за медицинскую помощь, оказанную застрахованным на территории Кировской области гражданам в других субъектах </a:t>
            </a:r>
            <a:r>
              <a:rPr lang="ru-RU" sz="1400" b="1" dirty="0" smtClean="0">
                <a:solidFill>
                  <a:schemeClr val="accent4">
                    <a:lumMod val="75000"/>
                  </a:schemeClr>
                </a:solidFill>
              </a:rPr>
              <a:t>РФ</a:t>
            </a:r>
            <a:endParaRPr lang="ru-RU" sz="14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5" name="Заголовок 1"/>
          <p:cNvSpPr txBox="1">
            <a:spLocks/>
          </p:cNvSpPr>
          <p:nvPr/>
        </p:nvSpPr>
        <p:spPr>
          <a:xfrm>
            <a:off x="2127362" y="5721141"/>
            <a:ext cx="6800533" cy="583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spcBef>
                <a:spcPts val="300"/>
              </a:spcBef>
            </a:pPr>
            <a:r>
              <a:rPr lang="ru-RU" sz="1400" b="1" dirty="0">
                <a:solidFill>
                  <a:schemeClr val="accent4">
                    <a:lumMod val="75000"/>
                  </a:schemeClr>
                </a:solidFill>
              </a:rPr>
              <a:t>Организация подготовки и дополнительного профессионального образования кадров для осуществления деятельности в сфере </a:t>
            </a:r>
            <a:r>
              <a:rPr lang="ru-RU" sz="1400" b="1" dirty="0" smtClean="0">
                <a:solidFill>
                  <a:schemeClr val="accent4">
                    <a:lumMod val="75000"/>
                  </a:schemeClr>
                </a:solidFill>
              </a:rPr>
              <a:t>ОМС</a:t>
            </a:r>
            <a:endParaRPr lang="ru-RU" sz="14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6" name="Нашивка 25">
            <a:extLst>
              <a:ext uri="{FF2B5EF4-FFF2-40B4-BE49-F238E27FC236}"/>
            </a:extLst>
          </p:cNvPr>
          <p:cNvSpPr/>
          <p:nvPr/>
        </p:nvSpPr>
        <p:spPr>
          <a:xfrm>
            <a:off x="101489" y="337964"/>
            <a:ext cx="374345" cy="296562"/>
          </a:xfrm>
          <a:prstGeom prst="chevron">
            <a:avLst/>
          </a:prstGeom>
          <a:solidFill>
            <a:schemeClr val="accent4">
              <a:lumMod val="75000"/>
            </a:schemeClr>
          </a:solidFill>
          <a:ln w="25400" cap="flat">
            <a:noFill/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45719" tIns="45719" rIns="45719" bIns="45719" spcCol="38100" anchor="ctr">
            <a:spAutoFit/>
          </a:bodyPr>
          <a:lstStyle/>
          <a:p>
            <a:pPr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7" name="Нашивка 26">
            <a:extLst>
              <a:ext uri="{FF2B5EF4-FFF2-40B4-BE49-F238E27FC236}"/>
            </a:extLst>
          </p:cNvPr>
          <p:cNvSpPr/>
          <p:nvPr/>
        </p:nvSpPr>
        <p:spPr>
          <a:xfrm>
            <a:off x="159935" y="2043513"/>
            <a:ext cx="374345" cy="296562"/>
          </a:xfrm>
          <a:prstGeom prst="chevron">
            <a:avLst/>
          </a:prstGeom>
          <a:solidFill>
            <a:schemeClr val="accent4">
              <a:lumMod val="75000"/>
            </a:schemeClr>
          </a:solidFill>
          <a:ln w="25400" cap="flat">
            <a:noFill/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45719" tIns="45719" rIns="45719" bIns="45719" spcCol="38100" anchor="ctr">
            <a:spAutoFit/>
          </a:bodyPr>
          <a:lstStyle/>
          <a:p>
            <a:pPr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8" name="Нашивка 27">
            <a:extLst>
              <a:ext uri="{FF2B5EF4-FFF2-40B4-BE49-F238E27FC236}"/>
            </a:extLst>
          </p:cNvPr>
          <p:cNvSpPr/>
          <p:nvPr/>
        </p:nvSpPr>
        <p:spPr>
          <a:xfrm>
            <a:off x="162567" y="2649751"/>
            <a:ext cx="374345" cy="296562"/>
          </a:xfrm>
          <a:prstGeom prst="chevron">
            <a:avLst/>
          </a:prstGeom>
          <a:solidFill>
            <a:schemeClr val="accent4">
              <a:lumMod val="75000"/>
            </a:schemeClr>
          </a:solidFill>
          <a:ln w="25400" cap="flat">
            <a:noFill/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45719" tIns="45719" rIns="45719" bIns="45719" spcCol="38100" anchor="ctr">
            <a:spAutoFit/>
          </a:bodyPr>
          <a:lstStyle/>
          <a:p>
            <a:pPr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9" name="Нашивка 28">
            <a:extLst>
              <a:ext uri="{FF2B5EF4-FFF2-40B4-BE49-F238E27FC236}"/>
            </a:extLst>
          </p:cNvPr>
          <p:cNvSpPr/>
          <p:nvPr/>
        </p:nvSpPr>
        <p:spPr>
          <a:xfrm>
            <a:off x="144958" y="3116729"/>
            <a:ext cx="374345" cy="296562"/>
          </a:xfrm>
          <a:prstGeom prst="chevron">
            <a:avLst/>
          </a:prstGeom>
          <a:solidFill>
            <a:schemeClr val="accent4">
              <a:lumMod val="75000"/>
            </a:schemeClr>
          </a:solidFill>
          <a:ln w="25400" cap="flat">
            <a:noFill/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45719" tIns="45719" rIns="45719" bIns="45719" spcCol="38100" anchor="ctr">
            <a:spAutoFit/>
          </a:bodyPr>
          <a:lstStyle/>
          <a:p>
            <a:pPr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30" name="Нашивка 29">
            <a:extLst>
              <a:ext uri="{FF2B5EF4-FFF2-40B4-BE49-F238E27FC236}"/>
            </a:extLst>
          </p:cNvPr>
          <p:cNvSpPr/>
          <p:nvPr/>
        </p:nvSpPr>
        <p:spPr>
          <a:xfrm>
            <a:off x="142083" y="3621652"/>
            <a:ext cx="374345" cy="296562"/>
          </a:xfrm>
          <a:prstGeom prst="chevron">
            <a:avLst/>
          </a:prstGeom>
          <a:solidFill>
            <a:schemeClr val="accent4">
              <a:lumMod val="75000"/>
            </a:schemeClr>
          </a:solidFill>
          <a:ln w="25400" cap="flat">
            <a:noFill/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45719" tIns="45719" rIns="45719" bIns="45719" spcCol="38100" anchor="ctr">
            <a:spAutoFit/>
          </a:bodyPr>
          <a:lstStyle/>
          <a:p>
            <a:pPr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31" name="Нашивка 30">
            <a:extLst>
              <a:ext uri="{FF2B5EF4-FFF2-40B4-BE49-F238E27FC236}"/>
            </a:extLst>
          </p:cNvPr>
          <p:cNvSpPr/>
          <p:nvPr/>
        </p:nvSpPr>
        <p:spPr>
          <a:xfrm>
            <a:off x="144958" y="4164356"/>
            <a:ext cx="374345" cy="296562"/>
          </a:xfrm>
          <a:prstGeom prst="chevron">
            <a:avLst/>
          </a:prstGeom>
          <a:solidFill>
            <a:schemeClr val="accent4">
              <a:lumMod val="75000"/>
            </a:schemeClr>
          </a:solidFill>
          <a:ln w="25400" cap="flat">
            <a:noFill/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45719" tIns="45719" rIns="45719" bIns="45719" spcCol="38100" anchor="ctr">
            <a:spAutoFit/>
          </a:bodyPr>
          <a:lstStyle/>
          <a:p>
            <a:pPr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32" name="Нашивка 31">
            <a:extLst>
              <a:ext uri="{FF2B5EF4-FFF2-40B4-BE49-F238E27FC236}"/>
            </a:extLst>
          </p:cNvPr>
          <p:cNvSpPr/>
          <p:nvPr/>
        </p:nvSpPr>
        <p:spPr>
          <a:xfrm>
            <a:off x="160985" y="4744126"/>
            <a:ext cx="374345" cy="296562"/>
          </a:xfrm>
          <a:prstGeom prst="chevron">
            <a:avLst/>
          </a:prstGeom>
          <a:solidFill>
            <a:schemeClr val="accent4">
              <a:lumMod val="75000"/>
            </a:schemeClr>
          </a:solidFill>
          <a:ln w="25400" cap="flat">
            <a:noFill/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45719" tIns="45719" rIns="45719" bIns="45719" spcCol="38100" anchor="ctr">
            <a:spAutoFit/>
          </a:bodyPr>
          <a:lstStyle/>
          <a:p>
            <a:pPr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33" name="Нашивка 32">
            <a:extLst>
              <a:ext uri="{FF2B5EF4-FFF2-40B4-BE49-F238E27FC236}"/>
            </a:extLst>
          </p:cNvPr>
          <p:cNvSpPr/>
          <p:nvPr/>
        </p:nvSpPr>
        <p:spPr>
          <a:xfrm>
            <a:off x="144958" y="5284828"/>
            <a:ext cx="374345" cy="296562"/>
          </a:xfrm>
          <a:prstGeom prst="chevron">
            <a:avLst/>
          </a:prstGeom>
          <a:solidFill>
            <a:schemeClr val="accent4">
              <a:lumMod val="75000"/>
            </a:schemeClr>
          </a:solidFill>
          <a:ln w="25400" cap="flat">
            <a:noFill/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45719" tIns="45719" rIns="45719" bIns="45719" spcCol="38100" anchor="ctr">
            <a:spAutoFit/>
          </a:bodyPr>
          <a:lstStyle/>
          <a:p>
            <a:pPr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34" name="Нашивка 33">
            <a:extLst>
              <a:ext uri="{FF2B5EF4-FFF2-40B4-BE49-F238E27FC236}"/>
            </a:extLst>
          </p:cNvPr>
          <p:cNvSpPr/>
          <p:nvPr/>
        </p:nvSpPr>
        <p:spPr>
          <a:xfrm>
            <a:off x="1753018" y="5864598"/>
            <a:ext cx="374345" cy="296562"/>
          </a:xfrm>
          <a:prstGeom prst="chevron">
            <a:avLst/>
          </a:prstGeom>
          <a:solidFill>
            <a:schemeClr val="accent4">
              <a:lumMod val="75000"/>
            </a:schemeClr>
          </a:solidFill>
          <a:ln w="25400" cap="flat">
            <a:noFill/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45719" tIns="45719" rIns="45719" bIns="45719" spcCol="38100" anchor="ctr">
            <a:spAutoFit/>
          </a:bodyPr>
          <a:lstStyle/>
          <a:p>
            <a:pPr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35" name="Нашивка 34">
            <a:extLst>
              <a:ext uri="{FF2B5EF4-FFF2-40B4-BE49-F238E27FC236}"/>
            </a:extLst>
          </p:cNvPr>
          <p:cNvSpPr/>
          <p:nvPr/>
        </p:nvSpPr>
        <p:spPr>
          <a:xfrm>
            <a:off x="142082" y="847047"/>
            <a:ext cx="374345" cy="296562"/>
          </a:xfrm>
          <a:prstGeom prst="chevron">
            <a:avLst/>
          </a:prstGeom>
          <a:solidFill>
            <a:schemeClr val="accent4">
              <a:lumMod val="75000"/>
            </a:schemeClr>
          </a:solidFill>
          <a:ln w="25400" cap="flat">
            <a:noFill/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45719" tIns="45719" rIns="45719" bIns="45719" spcCol="38100" anchor="ctr">
            <a:spAutoFit/>
          </a:bodyPr>
          <a:lstStyle/>
          <a:p>
            <a:pPr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36" name="Нашивка 35">
            <a:extLst>
              <a:ext uri="{FF2B5EF4-FFF2-40B4-BE49-F238E27FC236}"/>
            </a:extLst>
          </p:cNvPr>
          <p:cNvSpPr/>
          <p:nvPr/>
        </p:nvSpPr>
        <p:spPr>
          <a:xfrm>
            <a:off x="144958" y="1438182"/>
            <a:ext cx="374345" cy="296562"/>
          </a:xfrm>
          <a:prstGeom prst="chevron">
            <a:avLst/>
          </a:prstGeom>
          <a:solidFill>
            <a:schemeClr val="accent4">
              <a:lumMod val="75000"/>
            </a:schemeClr>
          </a:solidFill>
          <a:ln w="25400" cap="flat">
            <a:noFill/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45719" tIns="45719" rIns="45719" bIns="45719" spcCol="38100" anchor="ctr">
            <a:spAutoFit/>
          </a:bodyPr>
          <a:lstStyle/>
          <a:p>
            <a:pPr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latin typeface="Cambria"/>
              <a:ea typeface="Cambria"/>
              <a:cs typeface="Cambria"/>
              <a:sym typeface="Cambria"/>
            </a:endParaRPr>
          </a:p>
        </p:txBody>
      </p:sp>
    </p:spTree>
    <p:extLst>
      <p:ext uri="{BB962C8B-B14F-4D97-AF65-F5344CB8AC3E}">
        <p14:creationId xmlns:p14="http://schemas.microsoft.com/office/powerpoint/2010/main" val="14465223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b="1" dirty="0">
                <a:solidFill>
                  <a:srgbClr val="468283"/>
                </a:solidFill>
                <a:latin typeface="Arial" charset="0"/>
                <a:cs typeface="Arial" charset="0"/>
              </a:rPr>
              <a:t>Исполнение бюджета  Кировского областного территориального фонда обязательного медицинского страхования</a:t>
            </a:r>
            <a:endParaRPr lang="ru-RU" altLang="ru-RU" b="1" dirty="0">
              <a:solidFill>
                <a:srgbClr val="468283"/>
              </a:solidFill>
              <a:latin typeface="Arial" charset="0"/>
              <a:cs typeface="Arial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297420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/>
            </a:r>
            <a:br>
              <a:rPr lang="en-US" b="1" dirty="0" smtClean="0"/>
            </a:br>
            <a:r>
              <a:rPr lang="ru-RU" sz="3600" b="1" dirty="0">
                <a:solidFill>
                  <a:srgbClr val="468283"/>
                </a:solidFill>
                <a:latin typeface="Arial" charset="0"/>
                <a:ea typeface="+mn-ea"/>
                <a:cs typeface="Arial" charset="0"/>
              </a:rPr>
              <a:t>Структура доходов Фонда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1484784"/>
            <a:ext cx="5328592" cy="4608512"/>
          </a:xfrm>
        </p:spPr>
      </p:pic>
    </p:spTree>
    <p:extLst>
      <p:ext uri="{BB962C8B-B14F-4D97-AF65-F5344CB8AC3E}">
        <p14:creationId xmlns:p14="http://schemas.microsoft.com/office/powerpoint/2010/main" val="34672000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6"/>
          <p:cNvSpPr txBox="1">
            <a:spLocks noChangeArrowheads="1"/>
          </p:cNvSpPr>
          <p:nvPr/>
        </p:nvSpPr>
        <p:spPr bwMode="auto">
          <a:xfrm>
            <a:off x="250825" y="333375"/>
            <a:ext cx="8713788" cy="461963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b="1" dirty="0">
                <a:solidFill>
                  <a:srgbClr val="468283"/>
                </a:solidFill>
              </a:rPr>
              <a:t>Показатели исполнения по доходам</a:t>
            </a:r>
            <a:endParaRPr lang="en-US" altLang="ru-RU" sz="2400" b="1" dirty="0">
              <a:solidFill>
                <a:srgbClr val="468283"/>
              </a:solidFill>
            </a:endParaRPr>
          </a:p>
        </p:txBody>
      </p:sp>
      <p:graphicFrame>
        <p:nvGraphicFramePr>
          <p:cNvPr id="11327" name="Group 6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3046312"/>
              </p:ext>
            </p:extLst>
          </p:nvPr>
        </p:nvGraphicFramePr>
        <p:xfrm>
          <a:off x="334481" y="1364824"/>
          <a:ext cx="8546476" cy="4361750"/>
        </p:xfrm>
        <a:graphic>
          <a:graphicData uri="http://schemas.openxmlformats.org/drawingml/2006/table">
            <a:tbl>
              <a:tblPr/>
              <a:tblGrid>
                <a:gridCol w="4450771"/>
                <a:gridCol w="1340837"/>
                <a:gridCol w="1320809"/>
                <a:gridCol w="1434059"/>
              </a:tblGrid>
              <a:tr h="506350">
                <a:tc>
                  <a:txBody>
                    <a:bodyPr/>
                    <a:lstStyle/>
                    <a:p>
                      <a:pPr marL="109538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Lucida Sans Unicode" pitchFamily="34" charset="0"/>
                          <a:cs typeface="Arial" charset="0"/>
                        </a:rPr>
                        <a:t>Показатели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0" marB="45710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Lucida Sans Unicode" pitchFamily="34" charset="0"/>
                          <a:cs typeface="Arial" charset="0"/>
                        </a:rPr>
                        <a:t>Утверждено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0" marB="45710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Lucida Sans Unicode" pitchFamily="34" charset="0"/>
                          <a:cs typeface="Arial" charset="0"/>
                        </a:rPr>
                        <a:t>Исполнено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0" marB="45710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Lucida Sans Unicode" pitchFamily="34" charset="0"/>
                          <a:cs typeface="Arial" charset="0"/>
                        </a:rPr>
                        <a:t>%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0" marB="45710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/>
                    </a:solidFill>
                  </a:tcPr>
                </a:tc>
              </a:tr>
              <a:tr h="40235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kern="1200" dirty="0" smtClean="0">
                          <a:solidFill>
                            <a:srgbClr val="468283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Доходы бюджета ─ всего</a:t>
                      </a:r>
                    </a:p>
                  </a:txBody>
                  <a:tcPr marL="72000" marR="9525" marT="9523" marB="0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kern="1200" dirty="0" smtClean="0">
                          <a:solidFill>
                            <a:srgbClr val="468283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 </a:t>
                      </a:r>
                      <a:r>
                        <a:rPr lang="en-US" sz="1400" b="1" kern="1200" dirty="0" smtClean="0">
                          <a:solidFill>
                            <a:srgbClr val="468283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     </a:t>
                      </a:r>
                      <a:r>
                        <a:rPr lang="ru-RU" sz="1400" b="1" kern="1200" dirty="0" smtClean="0">
                          <a:solidFill>
                            <a:srgbClr val="468283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18 396 624</a:t>
                      </a:r>
                    </a:p>
                  </a:txBody>
                  <a:tcPr marL="9525" marR="114300" marT="9523" marB="0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400" b="1" kern="1200" dirty="0" smtClean="0">
                          <a:solidFill>
                            <a:srgbClr val="468283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   </a:t>
                      </a:r>
                      <a:r>
                        <a:rPr lang="ru-RU" sz="1400" b="1" kern="1200" dirty="0" smtClean="0">
                          <a:solidFill>
                            <a:srgbClr val="468283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 18 340 963</a:t>
                      </a:r>
                    </a:p>
                  </a:txBody>
                  <a:tcPr marL="9525" marR="114300" marT="9523" marB="0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400" b="1" kern="1200" dirty="0" smtClean="0">
                          <a:solidFill>
                            <a:srgbClr val="468283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   </a:t>
                      </a:r>
                      <a:r>
                        <a:rPr lang="ru-RU" sz="1400" b="1" kern="1200" dirty="0" smtClean="0">
                          <a:solidFill>
                            <a:srgbClr val="468283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99,7</a:t>
                      </a:r>
                    </a:p>
                  </a:txBody>
                  <a:tcPr marL="9525" marR="114300" marT="9523" marB="0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3041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kern="1200" dirty="0" smtClean="0">
                          <a:solidFill>
                            <a:srgbClr val="468283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 Субвенции Федерального фонда ОМС </a:t>
                      </a:r>
                      <a:br>
                        <a:rPr lang="ru-RU" sz="1400" b="1" kern="1200" dirty="0" smtClean="0">
                          <a:solidFill>
                            <a:srgbClr val="468283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</a:br>
                      <a:r>
                        <a:rPr lang="ru-RU" sz="1400" b="1" kern="1200" dirty="0" smtClean="0">
                          <a:solidFill>
                            <a:srgbClr val="468283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 на выполнение базовой программы ОМС</a:t>
                      </a:r>
                      <a:endParaRPr lang="en-US" sz="1400" b="1" kern="1200" dirty="0" smtClean="0">
                        <a:solidFill>
                          <a:srgbClr val="468283"/>
                        </a:solidFill>
                        <a:latin typeface="Arial" charset="0"/>
                        <a:ea typeface="+mn-ea"/>
                        <a:cs typeface="Arial" charset="0"/>
                      </a:endParaRPr>
                    </a:p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1400" b="1" kern="1200" dirty="0" smtClean="0">
                        <a:solidFill>
                          <a:srgbClr val="468283"/>
                        </a:solidFill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kern="1200" dirty="0" smtClean="0">
                          <a:solidFill>
                            <a:srgbClr val="468283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16 901 258   </a:t>
                      </a:r>
                    </a:p>
                  </a:txBody>
                  <a:tcPr marL="0" marR="115200" marT="0" marB="0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kern="1200" dirty="0" smtClean="0">
                          <a:solidFill>
                            <a:srgbClr val="468283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16 901 258</a:t>
                      </a:r>
                    </a:p>
                  </a:txBody>
                  <a:tcPr marL="0" marR="115200" marT="0" marB="0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kern="1200" dirty="0" smtClean="0">
                          <a:solidFill>
                            <a:srgbClr val="468283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100,0</a:t>
                      </a:r>
                    </a:p>
                  </a:txBody>
                  <a:tcPr marL="0" marR="115200" marT="0" marB="0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13174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kern="1200" dirty="0" smtClean="0">
                          <a:solidFill>
                            <a:srgbClr val="468283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Средства областного бюджета на финансовое обеспечение дополнительных видов и условий оказания медицинской помощи, не установленных базовой программой ОМС</a:t>
                      </a:r>
                      <a:endParaRPr lang="en-US" sz="1400" b="1" kern="1200" dirty="0" smtClean="0">
                        <a:solidFill>
                          <a:srgbClr val="468283"/>
                        </a:solidFill>
                        <a:latin typeface="Arial" charset="0"/>
                        <a:ea typeface="+mn-ea"/>
                        <a:cs typeface="Arial" charset="0"/>
                      </a:endParaRPr>
                    </a:p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1400" b="1" kern="1200" dirty="0" smtClean="0">
                        <a:solidFill>
                          <a:srgbClr val="468283"/>
                        </a:solidFill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72000" marR="9525" marT="9523" marB="0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en-US" sz="1400" b="1" kern="1200" dirty="0" smtClean="0">
                        <a:solidFill>
                          <a:srgbClr val="468283"/>
                        </a:solidFill>
                        <a:latin typeface="Arial" charset="0"/>
                        <a:ea typeface="+mn-ea"/>
                        <a:cs typeface="Arial" charset="0"/>
                      </a:endParaRPr>
                    </a:p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kern="1200" dirty="0" smtClean="0">
                          <a:solidFill>
                            <a:srgbClr val="468283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93 262</a:t>
                      </a:r>
                    </a:p>
                  </a:txBody>
                  <a:tcPr marL="9525" marR="115200" marT="9523" marB="0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en-US" sz="1400" b="1" kern="1200" dirty="0" smtClean="0">
                        <a:solidFill>
                          <a:srgbClr val="468283"/>
                        </a:solidFill>
                        <a:latin typeface="Arial" charset="0"/>
                        <a:ea typeface="+mn-ea"/>
                        <a:cs typeface="Arial" charset="0"/>
                      </a:endParaRPr>
                    </a:p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kern="1200" dirty="0" smtClean="0">
                          <a:solidFill>
                            <a:srgbClr val="468283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93 262</a:t>
                      </a:r>
                    </a:p>
                  </a:txBody>
                  <a:tcPr marL="9525" marR="115200" marT="9523" marB="0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1400" b="1" kern="1200" dirty="0" smtClean="0">
                        <a:solidFill>
                          <a:srgbClr val="468283"/>
                        </a:solidFill>
                        <a:latin typeface="Arial" charset="0"/>
                        <a:ea typeface="+mn-ea"/>
                        <a:cs typeface="Arial" charset="0"/>
                      </a:endParaRPr>
                    </a:p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kern="1200" dirty="0" smtClean="0">
                          <a:solidFill>
                            <a:srgbClr val="468283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100,0</a:t>
                      </a:r>
                    </a:p>
                  </a:txBody>
                  <a:tcPr marL="9525" marR="115200" marT="9523" marB="0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907282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kern="1200" dirty="0" smtClean="0">
                          <a:solidFill>
                            <a:srgbClr val="468283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Прочие межбюджетные трансферты, передаваемые бюджетам территориальных фондов ОМС</a:t>
                      </a:r>
                      <a:endParaRPr lang="en-US" sz="1400" b="1" kern="1200" dirty="0" smtClean="0">
                        <a:solidFill>
                          <a:srgbClr val="468283"/>
                        </a:solidFill>
                        <a:latin typeface="Arial" charset="0"/>
                        <a:ea typeface="+mn-ea"/>
                        <a:cs typeface="Arial" charset="0"/>
                      </a:endParaRPr>
                    </a:p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1400" b="1" kern="1200" dirty="0" smtClean="0">
                        <a:solidFill>
                          <a:srgbClr val="468283"/>
                        </a:solidFill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72000" marR="9525" marT="9523" marB="0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kern="1200" dirty="0" smtClean="0">
                          <a:solidFill>
                            <a:srgbClr val="468283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1 400 000</a:t>
                      </a:r>
                    </a:p>
                  </a:txBody>
                  <a:tcPr marL="9525" marR="115200" marT="9523" marB="0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kern="1200" dirty="0" smtClean="0">
                          <a:solidFill>
                            <a:srgbClr val="468283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1 343 496</a:t>
                      </a:r>
                    </a:p>
                  </a:txBody>
                  <a:tcPr marL="9525" marR="115200" marT="9523" marB="0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kern="1200" dirty="0" smtClean="0">
                          <a:solidFill>
                            <a:srgbClr val="468283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96,0</a:t>
                      </a:r>
                    </a:p>
                  </a:txBody>
                  <a:tcPr marL="9525" marR="115200" marT="9523" marB="0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77161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kern="1200" dirty="0" smtClean="0">
                          <a:solidFill>
                            <a:srgbClr val="468283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Неналоговые доходы</a:t>
                      </a:r>
                    </a:p>
                  </a:txBody>
                  <a:tcPr marL="72000" marR="9525" marT="9523" marB="0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kern="1200" dirty="0" smtClean="0">
                          <a:solidFill>
                            <a:srgbClr val="468283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15 749 </a:t>
                      </a:r>
                    </a:p>
                  </a:txBody>
                  <a:tcPr marL="9525" marR="115200" marT="9523" marB="0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kern="1200" dirty="0" smtClean="0">
                          <a:solidFill>
                            <a:srgbClr val="468283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17 207</a:t>
                      </a:r>
                    </a:p>
                  </a:txBody>
                  <a:tcPr marL="9525" marR="115200" marT="9523" marB="0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kern="1200" dirty="0" smtClean="0">
                          <a:solidFill>
                            <a:srgbClr val="468283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109,3</a:t>
                      </a:r>
                    </a:p>
                  </a:txBody>
                  <a:tcPr marL="9525" marR="115200" marT="9523" marB="0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6381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kern="1200" dirty="0" smtClean="0">
                          <a:solidFill>
                            <a:srgbClr val="468283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Возвраты остатков</a:t>
                      </a:r>
                    </a:p>
                  </a:txBody>
                  <a:tcPr marL="72000" marR="9525" marT="9523" marB="0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kern="1200" dirty="0" smtClean="0">
                          <a:solidFill>
                            <a:srgbClr val="468283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-13 645</a:t>
                      </a:r>
                    </a:p>
                  </a:txBody>
                  <a:tcPr marL="9525" marR="115200" marT="9523" marB="0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kern="1200" dirty="0" smtClean="0">
                          <a:solidFill>
                            <a:srgbClr val="468283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-14 260</a:t>
                      </a:r>
                    </a:p>
                  </a:txBody>
                  <a:tcPr marL="9525" marR="115200" marT="9523" marB="0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kern="1200" dirty="0" smtClean="0">
                          <a:solidFill>
                            <a:srgbClr val="468283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104,5</a:t>
                      </a:r>
                    </a:p>
                  </a:txBody>
                  <a:tcPr marL="9525" marR="115200" marT="9523" marB="0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429" name="Text Box 6"/>
          <p:cNvSpPr txBox="1">
            <a:spLocks noChangeArrowheads="1"/>
          </p:cNvSpPr>
          <p:nvPr/>
        </p:nvSpPr>
        <p:spPr bwMode="auto">
          <a:xfrm>
            <a:off x="7327816" y="962819"/>
            <a:ext cx="1584325" cy="401637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b="1" dirty="0">
                <a:solidFill>
                  <a:srgbClr val="468283"/>
                </a:solidFill>
              </a:rPr>
              <a:t>тыс. руб.</a:t>
            </a:r>
          </a:p>
        </p:txBody>
      </p:sp>
    </p:spTree>
    <p:extLst>
      <p:ext uri="{BB962C8B-B14F-4D97-AF65-F5344CB8AC3E}">
        <p14:creationId xmlns:p14="http://schemas.microsoft.com/office/powerpoint/2010/main" val="1005963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200" b="1" dirty="0" smtClean="0">
                <a:solidFill>
                  <a:srgbClr val="468283"/>
                </a:solidFill>
                <a:latin typeface="Arial" charset="0"/>
                <a:ea typeface="+mn-ea"/>
                <a:cs typeface="Arial" charset="0"/>
              </a:rPr>
              <a:t/>
            </a:r>
            <a:br>
              <a:rPr lang="en-US" sz="3200" b="1" dirty="0" smtClean="0">
                <a:solidFill>
                  <a:srgbClr val="468283"/>
                </a:solidFill>
                <a:latin typeface="Arial" charset="0"/>
                <a:ea typeface="+mn-ea"/>
                <a:cs typeface="Arial" charset="0"/>
              </a:rPr>
            </a:br>
            <a:r>
              <a:rPr lang="ru-RU" sz="3200" b="1" dirty="0" smtClean="0">
                <a:solidFill>
                  <a:srgbClr val="468283"/>
                </a:solidFill>
                <a:latin typeface="Arial" charset="0"/>
                <a:ea typeface="+mn-ea"/>
                <a:cs typeface="Arial" charset="0"/>
              </a:rPr>
              <a:t>Структура </a:t>
            </a:r>
            <a:r>
              <a:rPr lang="ru-RU" sz="3200" b="1" dirty="0">
                <a:solidFill>
                  <a:srgbClr val="468283"/>
                </a:solidFill>
                <a:latin typeface="Arial" charset="0"/>
                <a:ea typeface="+mn-ea"/>
                <a:cs typeface="Arial" charset="0"/>
              </a:rPr>
              <a:t>расходов Фонда (млн. руб.)</a:t>
            </a:r>
            <a:br>
              <a:rPr lang="ru-RU" sz="3200" b="1" dirty="0">
                <a:solidFill>
                  <a:srgbClr val="468283"/>
                </a:solidFill>
                <a:latin typeface="Arial" charset="0"/>
                <a:ea typeface="+mn-ea"/>
                <a:cs typeface="Arial" charset="0"/>
              </a:rPr>
            </a:br>
            <a:endParaRPr lang="ru-RU" sz="3200" b="1" dirty="0">
              <a:solidFill>
                <a:srgbClr val="468283"/>
              </a:solidFill>
              <a:latin typeface="Arial" charset="0"/>
              <a:ea typeface="+mn-ea"/>
              <a:cs typeface="Arial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187092"/>
            <a:ext cx="8229600" cy="3352179"/>
          </a:xfrm>
        </p:spPr>
      </p:pic>
    </p:spTree>
    <p:extLst>
      <p:ext uri="{BB962C8B-B14F-4D97-AF65-F5344CB8AC3E}">
        <p14:creationId xmlns:p14="http://schemas.microsoft.com/office/powerpoint/2010/main" val="276897688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2063</TotalTime>
  <Words>1805</Words>
  <Application>Microsoft Office PowerPoint</Application>
  <PresentationFormat>Экран (4:3)</PresentationFormat>
  <Paragraphs>389</Paragraphs>
  <Slides>47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47</vt:i4>
      </vt:variant>
    </vt:vector>
  </HeadingPairs>
  <TitlesOfParts>
    <vt:vector size="50" baseType="lpstr">
      <vt:lpstr>Тема Office</vt:lpstr>
      <vt:lpstr>3_Тема Office</vt:lpstr>
      <vt:lpstr>4_Тема Office</vt:lpstr>
      <vt:lpstr>Презентация PowerPoint</vt:lpstr>
      <vt:lpstr>Топ 5 нововведений − 2019 в сфере ОМС</vt:lpstr>
      <vt:lpstr>Презентация PowerPoint</vt:lpstr>
      <vt:lpstr>Аккумулирование средств ОМС и управление ими. Финансовое обеспечение реализации региональной Территориальной программы ОМС. Формирование и использование НСЗ для финансовой устойчивости ОМС</vt:lpstr>
      <vt:lpstr>Презентация PowerPoint</vt:lpstr>
      <vt:lpstr>Презентация PowerPoint</vt:lpstr>
      <vt:lpstr> Структура доходов Фонда </vt:lpstr>
      <vt:lpstr>Презентация PowerPoint</vt:lpstr>
      <vt:lpstr> Структура расходов Фонда (млн. руб.) </vt:lpstr>
      <vt:lpstr>Показатели исполнения по расходам  </vt:lpstr>
      <vt:lpstr>Презентация PowerPoint</vt:lpstr>
      <vt:lpstr>Формирование и использование НСЗ  за отчетный период, тыс. руб. </vt:lpstr>
      <vt:lpstr>Использовано медицинскими организациями средств нормированного страхового запаса Фонда для приобретения  медицинского оборудования, организацию дополнительного профессионального образования медицинских работников по программам  повышения квалификации </vt:lpstr>
      <vt:lpstr>Презентация PowerPoint</vt:lpstr>
      <vt:lpstr> Финансирование Территориальной программы ОМС                                  на одного жителя (руб.) </vt:lpstr>
      <vt:lpstr> Выполнение Территориальной программы государственных гарантий бесплатного оказания гражданам медицинской помощи, млн. руб. * </vt:lpstr>
      <vt:lpstr> Объемы финансирования Территориальной программы ОМС по видам медицинской помощи  в 2018 − 2019 годах, млн. руб.* </vt:lpstr>
      <vt:lpstr>  Структура финансирования  Территориальной программы ОМС  по видам медицинской помощи </vt:lpstr>
      <vt:lpstr>  Оплата медицинской помощи, оказанной  в амбулаторных условиях </vt:lpstr>
      <vt:lpstr>Количество клинико-статистических групп, используемых при оплате медицинской помощи        в дневном и круглосуточном стационарах</vt:lpstr>
      <vt:lpstr> Оплата медицинской помощи, оказанной в условиях                  круглосуточного стационара </vt:lpstr>
      <vt:lpstr>  Оплата медицинской помощи, оказанной в условиях                         дневного стационара </vt:lpstr>
      <vt:lpstr>Презентация PowerPoint</vt:lpstr>
      <vt:lpstr> Оплата скорой медицинской помощи </vt:lpstr>
      <vt:lpstr>Объем расходов средств ОМС МО по данным формы  № 14-ф (ОМС), млн. руб.</vt:lpstr>
      <vt:lpstr>Презентация PowerPoint</vt:lpstr>
      <vt:lpstr>Динамика изменения средней заработной платы  за счет средств ОМС в МО (тыс. руб.)</vt:lpstr>
      <vt:lpstr>Доля средств ОМС в среднемесячной заработной плате работников МО</vt:lpstr>
      <vt:lpstr>Средняя заработная плата медицинских работников за счет всех источников финансирования, тыс. руб.</vt:lpstr>
      <vt:lpstr>Презентация PowerPoint</vt:lpstr>
      <vt:lpstr>Медицинские организации, включенные в реестр медицинских организаций, осуществляющих деятельность в сфере ОМС  на территории Кировской области</vt:lpstr>
      <vt:lpstr>Структура страхового поля </vt:lpstr>
      <vt:lpstr>Презентация PowerPoint</vt:lpstr>
      <vt:lpstr>Структура обращений граждан </vt:lpstr>
      <vt:lpstr>Причины обоснованных жалоб </vt:lpstr>
      <vt:lpstr>      </vt:lpstr>
      <vt:lpstr>Деятельность Контакт-центра в сфере ОМС</vt:lpstr>
      <vt:lpstr>Выполнение целевых показателей регионального проекта  «Развитие системы оказания первичной медико-санитарной помощи  в Кировской области» </vt:lpstr>
      <vt:lpstr>Презентация PowerPoint</vt:lpstr>
      <vt:lpstr>   Стоимость медицинской помощи, оказанной в рамках осуществления межтерриториальных взаиморасчетов, млн. руб., в том числе по счетам, за медицинскую помощь, оказанную жителям Кировской области  в других субъектах Российской Федерации </vt:lpstr>
      <vt:lpstr>Исполнение Порядка организации и проведения контроля объемов, сроков, качества и условий предоставления медицинской помощи  по ОМС</vt:lpstr>
      <vt:lpstr>Презентация PowerPoint</vt:lpstr>
      <vt:lpstr> Контроль за расходованием средств ОМС  Основные показатели по проверкам деятельности  СМО и МО  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Середа В.В.</dc:creator>
  <cp:lastModifiedBy>Середа В.В.</cp:lastModifiedBy>
  <cp:revision>125</cp:revision>
  <cp:lastPrinted>2020-06-18T12:22:09Z</cp:lastPrinted>
  <dcterms:created xsi:type="dcterms:W3CDTF">2020-06-02T07:47:15Z</dcterms:created>
  <dcterms:modified xsi:type="dcterms:W3CDTF">2020-06-19T10:16:30Z</dcterms:modified>
</cp:coreProperties>
</file>