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9" r:id="rId3"/>
    <p:sldId id="272" r:id="rId4"/>
    <p:sldId id="301" r:id="rId5"/>
    <p:sldId id="274" r:id="rId6"/>
    <p:sldId id="258" r:id="rId7"/>
    <p:sldId id="264" r:id="rId8"/>
    <p:sldId id="263" r:id="rId9"/>
    <p:sldId id="273" r:id="rId10"/>
    <p:sldId id="265" r:id="rId11"/>
    <p:sldId id="268" r:id="rId12"/>
    <p:sldId id="275" r:id="rId13"/>
    <p:sldId id="269" r:id="rId14"/>
    <p:sldId id="270" r:id="rId15"/>
    <p:sldId id="271" r:id="rId16"/>
    <p:sldId id="278" r:id="rId17"/>
    <p:sldId id="286" r:id="rId18"/>
    <p:sldId id="260" r:id="rId19"/>
    <p:sldId id="277" r:id="rId20"/>
    <p:sldId id="261" r:id="rId21"/>
    <p:sldId id="285" r:id="rId22"/>
    <p:sldId id="262" r:id="rId23"/>
    <p:sldId id="279" r:id="rId24"/>
    <p:sldId id="280" r:id="rId25"/>
    <p:sldId id="284" r:id="rId26"/>
    <p:sldId id="283" r:id="rId27"/>
    <p:sldId id="282" r:id="rId28"/>
    <p:sldId id="281" r:id="rId29"/>
    <p:sldId id="287" r:id="rId30"/>
    <p:sldId id="293" r:id="rId31"/>
    <p:sldId id="288" r:id="rId32"/>
    <p:sldId id="292" r:id="rId33"/>
    <p:sldId id="291" r:id="rId34"/>
    <p:sldId id="289" r:id="rId35"/>
    <p:sldId id="290" r:id="rId36"/>
    <p:sldId id="295" r:id="rId37"/>
    <p:sldId id="294" r:id="rId38"/>
    <p:sldId id="296" r:id="rId39"/>
    <p:sldId id="297" r:id="rId40"/>
    <p:sldId id="298" r:id="rId41"/>
    <p:sldId id="299" r:id="rId42"/>
    <p:sldId id="300" r:id="rId43"/>
    <p:sldId id="302" r:id="rId44"/>
    <p:sldId id="303" r:id="rId4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024"/>
    <a:srgbClr val="0080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2DE63D5-997A-4646-A377-4702673A728D}" styleName="Светлый стиль 2 - акцент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Средний стиль 3 - акцент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4" d="100"/>
          <a:sy n="64" d="100"/>
        </p:scale>
        <p:origin x="-1344" y="-9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082576-AECA-4C15-A868-70A79C288671}" type="datetimeFigureOut">
              <a:rPr lang="ru-RU" smtClean="0"/>
              <a:t>10.06.2019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9E8523-9136-47AC-B77E-483A6746B137}" type="slidenum">
              <a:rPr lang="ru-RU" smtClean="0"/>
              <a:t>‹#›</a:t>
            </a:fld>
            <a:endParaRPr lang="ru-RU"/>
          </a:p>
        </p:txBody>
      </p:sp>
    </p:spTree>
    <p:extLst>
      <p:ext uri="{BB962C8B-B14F-4D97-AF65-F5344CB8AC3E}">
        <p14:creationId xmlns:p14="http://schemas.microsoft.com/office/powerpoint/2010/main" val="3068790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59E8523-9136-47AC-B77E-483A6746B137}" type="slidenum">
              <a:rPr lang="ru-RU" smtClean="0"/>
              <a:t>13</a:t>
            </a:fld>
            <a:endParaRPr lang="ru-RU"/>
          </a:p>
        </p:txBody>
      </p:sp>
    </p:spTree>
    <p:extLst>
      <p:ext uri="{BB962C8B-B14F-4D97-AF65-F5344CB8AC3E}">
        <p14:creationId xmlns:p14="http://schemas.microsoft.com/office/powerpoint/2010/main" val="1088011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59E8523-9136-47AC-B77E-483A6746B137}" type="slidenum">
              <a:rPr lang="ru-RU" smtClean="0"/>
              <a:t>35</a:t>
            </a:fld>
            <a:endParaRPr lang="ru-RU"/>
          </a:p>
        </p:txBody>
      </p:sp>
    </p:spTree>
    <p:extLst>
      <p:ext uri="{BB962C8B-B14F-4D97-AF65-F5344CB8AC3E}">
        <p14:creationId xmlns:p14="http://schemas.microsoft.com/office/powerpoint/2010/main" val="138054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E315DFE-966D-4AFB-83B4-B80DE8B7372B}" type="datetimeFigureOut">
              <a:rPr lang="ru-RU" smtClean="0"/>
              <a:t>10.06.2019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0B758D4-2BF6-4E93-BC30-AABCBB5DF03D}" type="slidenum">
              <a:rPr lang="ru-RU" smtClean="0"/>
              <a:t>‹#›</a:t>
            </a:fld>
            <a:endParaRPr lang="ru-RU"/>
          </a:p>
        </p:txBody>
      </p:sp>
    </p:spTree>
    <p:extLst>
      <p:ext uri="{BB962C8B-B14F-4D97-AF65-F5344CB8AC3E}">
        <p14:creationId xmlns:p14="http://schemas.microsoft.com/office/powerpoint/2010/main" val="3186362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E315DFE-966D-4AFB-83B4-B80DE8B7372B}" type="datetimeFigureOut">
              <a:rPr lang="ru-RU" smtClean="0"/>
              <a:t>10.06.2019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0B758D4-2BF6-4E93-BC30-AABCBB5DF03D}" type="slidenum">
              <a:rPr lang="ru-RU" smtClean="0"/>
              <a:t>‹#›</a:t>
            </a:fld>
            <a:endParaRPr lang="ru-RU"/>
          </a:p>
        </p:txBody>
      </p:sp>
    </p:spTree>
    <p:extLst>
      <p:ext uri="{BB962C8B-B14F-4D97-AF65-F5344CB8AC3E}">
        <p14:creationId xmlns:p14="http://schemas.microsoft.com/office/powerpoint/2010/main" val="611230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E315DFE-966D-4AFB-83B4-B80DE8B7372B}" type="datetimeFigureOut">
              <a:rPr lang="ru-RU" smtClean="0"/>
              <a:t>10.06.2019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0B758D4-2BF6-4E93-BC30-AABCBB5DF03D}" type="slidenum">
              <a:rPr lang="ru-RU" smtClean="0"/>
              <a:t>‹#›</a:t>
            </a:fld>
            <a:endParaRPr lang="ru-RU"/>
          </a:p>
        </p:txBody>
      </p:sp>
    </p:spTree>
    <p:extLst>
      <p:ext uri="{BB962C8B-B14F-4D97-AF65-F5344CB8AC3E}">
        <p14:creationId xmlns:p14="http://schemas.microsoft.com/office/powerpoint/2010/main" val="226078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E315DFE-966D-4AFB-83B4-B80DE8B7372B}" type="datetimeFigureOut">
              <a:rPr lang="ru-RU" smtClean="0"/>
              <a:t>10.06.2019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0B758D4-2BF6-4E93-BC30-AABCBB5DF03D}" type="slidenum">
              <a:rPr lang="ru-RU" smtClean="0"/>
              <a:t>‹#›</a:t>
            </a:fld>
            <a:endParaRPr lang="ru-RU"/>
          </a:p>
        </p:txBody>
      </p:sp>
    </p:spTree>
    <p:extLst>
      <p:ext uri="{BB962C8B-B14F-4D97-AF65-F5344CB8AC3E}">
        <p14:creationId xmlns:p14="http://schemas.microsoft.com/office/powerpoint/2010/main" val="1274007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E315DFE-966D-4AFB-83B4-B80DE8B7372B}" type="datetimeFigureOut">
              <a:rPr lang="ru-RU" smtClean="0"/>
              <a:t>10.06.2019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0B758D4-2BF6-4E93-BC30-AABCBB5DF03D}" type="slidenum">
              <a:rPr lang="ru-RU" smtClean="0"/>
              <a:t>‹#›</a:t>
            </a:fld>
            <a:endParaRPr lang="ru-RU"/>
          </a:p>
        </p:txBody>
      </p:sp>
    </p:spTree>
    <p:extLst>
      <p:ext uri="{BB962C8B-B14F-4D97-AF65-F5344CB8AC3E}">
        <p14:creationId xmlns:p14="http://schemas.microsoft.com/office/powerpoint/2010/main" val="3840718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E315DFE-966D-4AFB-83B4-B80DE8B7372B}" type="datetimeFigureOut">
              <a:rPr lang="ru-RU" smtClean="0"/>
              <a:t>10.06.2019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0B758D4-2BF6-4E93-BC30-AABCBB5DF03D}" type="slidenum">
              <a:rPr lang="ru-RU" smtClean="0"/>
              <a:t>‹#›</a:t>
            </a:fld>
            <a:endParaRPr lang="ru-RU"/>
          </a:p>
        </p:txBody>
      </p:sp>
    </p:spTree>
    <p:extLst>
      <p:ext uri="{BB962C8B-B14F-4D97-AF65-F5344CB8AC3E}">
        <p14:creationId xmlns:p14="http://schemas.microsoft.com/office/powerpoint/2010/main" val="3836376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E315DFE-966D-4AFB-83B4-B80DE8B7372B}" type="datetimeFigureOut">
              <a:rPr lang="ru-RU" smtClean="0"/>
              <a:t>10.06.2019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0B758D4-2BF6-4E93-BC30-AABCBB5DF03D}" type="slidenum">
              <a:rPr lang="ru-RU" smtClean="0"/>
              <a:t>‹#›</a:t>
            </a:fld>
            <a:endParaRPr lang="ru-RU"/>
          </a:p>
        </p:txBody>
      </p:sp>
    </p:spTree>
    <p:extLst>
      <p:ext uri="{BB962C8B-B14F-4D97-AF65-F5344CB8AC3E}">
        <p14:creationId xmlns:p14="http://schemas.microsoft.com/office/powerpoint/2010/main" val="2649715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E315DFE-966D-4AFB-83B4-B80DE8B7372B}" type="datetimeFigureOut">
              <a:rPr lang="ru-RU" smtClean="0"/>
              <a:t>10.06.2019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0B758D4-2BF6-4E93-BC30-AABCBB5DF03D}" type="slidenum">
              <a:rPr lang="ru-RU" smtClean="0"/>
              <a:t>‹#›</a:t>
            </a:fld>
            <a:endParaRPr lang="ru-RU"/>
          </a:p>
        </p:txBody>
      </p:sp>
    </p:spTree>
    <p:extLst>
      <p:ext uri="{BB962C8B-B14F-4D97-AF65-F5344CB8AC3E}">
        <p14:creationId xmlns:p14="http://schemas.microsoft.com/office/powerpoint/2010/main" val="725924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E315DFE-966D-4AFB-83B4-B80DE8B7372B}" type="datetimeFigureOut">
              <a:rPr lang="ru-RU" smtClean="0"/>
              <a:t>10.06.2019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0B758D4-2BF6-4E93-BC30-AABCBB5DF03D}" type="slidenum">
              <a:rPr lang="ru-RU" smtClean="0"/>
              <a:t>‹#›</a:t>
            </a:fld>
            <a:endParaRPr lang="ru-RU"/>
          </a:p>
        </p:txBody>
      </p:sp>
    </p:spTree>
    <p:extLst>
      <p:ext uri="{BB962C8B-B14F-4D97-AF65-F5344CB8AC3E}">
        <p14:creationId xmlns:p14="http://schemas.microsoft.com/office/powerpoint/2010/main" val="2492144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E315DFE-966D-4AFB-83B4-B80DE8B7372B}" type="datetimeFigureOut">
              <a:rPr lang="ru-RU" smtClean="0"/>
              <a:t>10.06.2019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0B758D4-2BF6-4E93-BC30-AABCBB5DF03D}" type="slidenum">
              <a:rPr lang="ru-RU" smtClean="0"/>
              <a:t>‹#›</a:t>
            </a:fld>
            <a:endParaRPr lang="ru-RU"/>
          </a:p>
        </p:txBody>
      </p:sp>
    </p:spTree>
    <p:extLst>
      <p:ext uri="{BB962C8B-B14F-4D97-AF65-F5344CB8AC3E}">
        <p14:creationId xmlns:p14="http://schemas.microsoft.com/office/powerpoint/2010/main" val="523774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E315DFE-966D-4AFB-83B4-B80DE8B7372B}" type="datetimeFigureOut">
              <a:rPr lang="ru-RU" smtClean="0"/>
              <a:t>10.06.2019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0B758D4-2BF6-4E93-BC30-AABCBB5DF03D}" type="slidenum">
              <a:rPr lang="ru-RU" smtClean="0"/>
              <a:t>‹#›</a:t>
            </a:fld>
            <a:endParaRPr lang="ru-RU"/>
          </a:p>
        </p:txBody>
      </p:sp>
    </p:spTree>
    <p:extLst>
      <p:ext uri="{BB962C8B-B14F-4D97-AF65-F5344CB8AC3E}">
        <p14:creationId xmlns:p14="http://schemas.microsoft.com/office/powerpoint/2010/main" val="2488299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r="-4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315DFE-966D-4AFB-83B4-B80DE8B7372B}" type="datetimeFigureOut">
              <a:rPr lang="ru-RU" smtClean="0"/>
              <a:t>10.06.2019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B758D4-2BF6-4E93-BC30-AABCBB5DF03D}" type="slidenum">
              <a:rPr lang="ru-RU" smtClean="0"/>
              <a:t>‹#›</a:t>
            </a:fld>
            <a:endParaRPr lang="ru-RU"/>
          </a:p>
        </p:txBody>
      </p:sp>
    </p:spTree>
    <p:extLst>
      <p:ext uri="{BB962C8B-B14F-4D97-AF65-F5344CB8AC3E}">
        <p14:creationId xmlns:p14="http://schemas.microsoft.com/office/powerpoint/2010/main" val="3942106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0093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136904" cy="1008111"/>
          </a:xfrm>
        </p:spPr>
        <p:txBody>
          <a:bodyPr>
            <a:normAutofit/>
          </a:bodyPr>
          <a:lstStyle/>
          <a:p>
            <a:pPr>
              <a:lnSpc>
                <a:spcPct val="80000"/>
              </a:lnSpc>
              <a:spcBef>
                <a:spcPct val="50000"/>
              </a:spcBef>
            </a:pPr>
            <a:r>
              <a:rPr lang="en-US" altLang="ru-RU" b="1" dirty="0" smtClean="0">
                <a:solidFill>
                  <a:srgbClr val="C00000"/>
                </a:solidFill>
                <a:cs typeface="Arial" panose="020B0604020202020204" pitchFamily="34" charset="0"/>
              </a:rPr>
              <a:t/>
            </a:r>
            <a:br>
              <a:rPr lang="en-US" altLang="ru-RU" b="1" dirty="0" smtClean="0">
                <a:solidFill>
                  <a:srgbClr val="C00000"/>
                </a:solidFill>
                <a:cs typeface="Arial" panose="020B0604020202020204" pitchFamily="34" charset="0"/>
              </a:rPr>
            </a:br>
            <a:endParaRPr lang="ru-RU" sz="2700" dirty="0"/>
          </a:p>
        </p:txBody>
      </p:sp>
      <p:grpSp>
        <p:nvGrpSpPr>
          <p:cNvPr id="4" name="Группа 1"/>
          <p:cNvGrpSpPr>
            <a:grpSpLocks/>
          </p:cNvGrpSpPr>
          <p:nvPr/>
        </p:nvGrpSpPr>
        <p:grpSpPr bwMode="auto">
          <a:xfrm>
            <a:off x="539552" y="1700808"/>
            <a:ext cx="3960813" cy="2808287"/>
            <a:chOff x="1937191" y="3838184"/>
            <a:chExt cx="1364098" cy="1375489"/>
          </a:xfrm>
        </p:grpSpPr>
        <p:pic>
          <p:nvPicPr>
            <p:cNvPr id="5" name="Picture 2" descr="https://static7.depositphotos.com/1004521/675/v/950/depositphotos_6750302-stock-illustration-money-ba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7191" y="3838184"/>
              <a:ext cx="1364098" cy="1375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296618" y="4299810"/>
              <a:ext cx="574447" cy="226119"/>
            </a:xfrm>
            <a:prstGeom prst="rect">
              <a:avLst/>
            </a:prstGeom>
            <a:noFill/>
            <a:ln w="12700" cap="flat">
              <a:noFill/>
              <a:miter lim="400000"/>
            </a:ln>
            <a:effectLst/>
            <a:scene3d>
              <a:camera prst="orthographicFront"/>
              <a:lightRig rig="threePt" dir="t"/>
            </a:scene3d>
            <a:sp3d>
              <a:bevelT/>
            </a:sp3d>
          </p:spPr>
          <p:style>
            <a:lnRef idx="0">
              <a:scrgbClr r="0" g="0" b="0"/>
            </a:lnRef>
            <a:fillRef idx="0">
              <a:scrgbClr r="0" g="0" b="0"/>
            </a:fillRef>
            <a:effectRef idx="0">
              <a:scrgbClr r="0" g="0" b="0"/>
            </a:effectRef>
            <a:fontRef idx="none"/>
          </p:style>
          <p:txBody>
            <a:bodyPr lIns="45719" tIns="45719" rIns="45719" bIns="45719">
              <a:spAutoFit/>
            </a:bodyPr>
            <a:lstStyle>
              <a:lvl1pPr eaLnBrk="0" hangingPunct="0">
                <a:defRPr>
                  <a:solidFill>
                    <a:srgbClr val="000000"/>
                  </a:solidFill>
                  <a:latin typeface="Cambria" pitchFamily="18" charset="0"/>
                  <a:cs typeface="Helvetica" pitchFamily="34" charset="0"/>
                  <a:sym typeface="Cambria" pitchFamily="18" charset="0"/>
                </a:defRPr>
              </a:lvl1pPr>
              <a:lvl2pPr marL="742950" indent="-285750" eaLnBrk="0" hangingPunct="0">
                <a:defRPr>
                  <a:solidFill>
                    <a:srgbClr val="000000"/>
                  </a:solidFill>
                  <a:latin typeface="Cambria" pitchFamily="18" charset="0"/>
                  <a:cs typeface="Helvetica" pitchFamily="34" charset="0"/>
                  <a:sym typeface="Cambria" pitchFamily="18" charset="0"/>
                </a:defRPr>
              </a:lvl2pPr>
              <a:lvl3pPr marL="1143000" indent="-228600" eaLnBrk="0" hangingPunct="0">
                <a:defRPr>
                  <a:solidFill>
                    <a:srgbClr val="000000"/>
                  </a:solidFill>
                  <a:latin typeface="Cambria" pitchFamily="18" charset="0"/>
                  <a:cs typeface="Helvetica" pitchFamily="34" charset="0"/>
                  <a:sym typeface="Cambria" pitchFamily="18" charset="0"/>
                </a:defRPr>
              </a:lvl3pPr>
              <a:lvl4pPr marL="1600200" indent="-228600" eaLnBrk="0" hangingPunct="0">
                <a:defRPr>
                  <a:solidFill>
                    <a:srgbClr val="000000"/>
                  </a:solidFill>
                  <a:latin typeface="Cambria" pitchFamily="18" charset="0"/>
                  <a:cs typeface="Helvetica" pitchFamily="34" charset="0"/>
                  <a:sym typeface="Cambria" pitchFamily="18" charset="0"/>
                </a:defRPr>
              </a:lvl4pPr>
              <a:lvl5pPr marL="2057400" indent="-228600" eaLnBrk="0" hangingPunct="0">
                <a:defRPr>
                  <a:solidFill>
                    <a:srgbClr val="000000"/>
                  </a:solidFill>
                  <a:latin typeface="Cambria" pitchFamily="18" charset="0"/>
                  <a:cs typeface="Helvetica" pitchFamily="34" charset="0"/>
                  <a:sym typeface="Cambria" pitchFamily="18" charset="0"/>
                </a:defRPr>
              </a:lvl5pPr>
              <a:lvl6pPr marL="2514600" indent="-228600" eaLnBrk="0" fontAlgn="base" hangingPunct="0">
                <a:spcBef>
                  <a:spcPct val="0"/>
                </a:spcBef>
                <a:spcAft>
                  <a:spcPct val="0"/>
                </a:spcAft>
                <a:defRPr>
                  <a:solidFill>
                    <a:srgbClr val="000000"/>
                  </a:solidFill>
                  <a:latin typeface="Cambria" pitchFamily="18" charset="0"/>
                  <a:cs typeface="Helvetica" pitchFamily="34" charset="0"/>
                  <a:sym typeface="Cambria" pitchFamily="18" charset="0"/>
                </a:defRPr>
              </a:lvl6pPr>
              <a:lvl7pPr marL="2971800" indent="-228600" eaLnBrk="0" fontAlgn="base" hangingPunct="0">
                <a:spcBef>
                  <a:spcPct val="0"/>
                </a:spcBef>
                <a:spcAft>
                  <a:spcPct val="0"/>
                </a:spcAft>
                <a:defRPr>
                  <a:solidFill>
                    <a:srgbClr val="000000"/>
                  </a:solidFill>
                  <a:latin typeface="Cambria" pitchFamily="18" charset="0"/>
                  <a:cs typeface="Helvetica" pitchFamily="34" charset="0"/>
                  <a:sym typeface="Cambria" pitchFamily="18" charset="0"/>
                </a:defRPr>
              </a:lvl7pPr>
              <a:lvl8pPr marL="3429000" indent="-228600" eaLnBrk="0" fontAlgn="base" hangingPunct="0">
                <a:spcBef>
                  <a:spcPct val="0"/>
                </a:spcBef>
                <a:spcAft>
                  <a:spcPct val="0"/>
                </a:spcAft>
                <a:defRPr>
                  <a:solidFill>
                    <a:srgbClr val="000000"/>
                  </a:solidFill>
                  <a:latin typeface="Cambria" pitchFamily="18" charset="0"/>
                  <a:cs typeface="Helvetica" pitchFamily="34" charset="0"/>
                  <a:sym typeface="Cambria" pitchFamily="18" charset="0"/>
                </a:defRPr>
              </a:lvl8pPr>
              <a:lvl9pPr marL="3886200" indent="-228600" eaLnBrk="0" fontAlgn="base" hangingPunct="0">
                <a:spcBef>
                  <a:spcPct val="0"/>
                </a:spcBef>
                <a:spcAft>
                  <a:spcPct val="0"/>
                </a:spcAft>
                <a:defRPr>
                  <a:solidFill>
                    <a:srgbClr val="000000"/>
                  </a:solidFill>
                  <a:latin typeface="Cambria" pitchFamily="18" charset="0"/>
                  <a:cs typeface="Helvetica" pitchFamily="34" charset="0"/>
                  <a:sym typeface="Cambria" pitchFamily="18" charset="0"/>
                </a:defRPr>
              </a:lvl9pPr>
            </a:lstStyle>
            <a:p>
              <a:pPr eaLnBrk="1">
                <a:defRPr/>
              </a:pPr>
              <a:endParaRPr lang="ru-RU" altLang="ru-RU" sz="2400" b="1" dirty="0" smtClean="0">
                <a:solidFill>
                  <a:srgbClr val="0D0D0D"/>
                </a:solidFill>
              </a:endParaRPr>
            </a:p>
          </p:txBody>
        </p:sp>
      </p:grpSp>
      <p:sp>
        <p:nvSpPr>
          <p:cNvPr id="10" name="Объект 9"/>
          <p:cNvSpPr>
            <a:spLocks noGrp="1"/>
          </p:cNvSpPr>
          <p:nvPr>
            <p:ph idx="1"/>
          </p:nvPr>
        </p:nvSpPr>
        <p:spPr>
          <a:xfrm>
            <a:off x="6156176" y="1268760"/>
            <a:ext cx="2592288" cy="1464228"/>
          </a:xfrm>
          <a:prstGeom prst="wedgeRoundRectCallout">
            <a:avLst>
              <a:gd name="adj1" fmla="val -145172"/>
              <a:gd name="adj2" fmla="val 36243"/>
              <a:gd name="adj3" fmla="val 16667"/>
            </a:avLst>
          </a:prstGeom>
          <a:solidFill>
            <a:schemeClr val="accent6">
              <a:lumMod val="40000"/>
              <a:lumOff val="60000"/>
            </a:schemeClr>
          </a:solidFill>
          <a:ln w="25400" cap="flat">
            <a:solidFill>
              <a:schemeClr val="accent2">
                <a:lumMod val="75000"/>
              </a:schemeClr>
            </a:solidFill>
            <a:prstDash val="solid"/>
            <a:round/>
          </a:ln>
          <a:effectLst>
            <a:innerShdw blurRad="63500" dist="50800" dir="13500000">
              <a:prstClr val="black">
                <a:alpha val="50000"/>
              </a:prstClr>
            </a:innerShdw>
          </a:effectLst>
          <a:sp3d/>
        </p:spPr>
        <p:style>
          <a:lnRef idx="0">
            <a:scrgbClr r="0" g="0" b="0"/>
          </a:lnRef>
          <a:fillRef idx="0">
            <a:scrgbClr r="0" g="0" b="0"/>
          </a:fillRef>
          <a:effectRef idx="0">
            <a:scrgbClr r="0" g="0" b="0"/>
          </a:effectRef>
          <a:fontRef idx="none"/>
        </p:style>
        <p:txBody>
          <a:bodyPr spcFirstLastPara="1" wrap="square" lIns="45719" tIns="45719" rIns="45719" bIns="45719" spcCol="38100" anchor="ctr">
            <a:spAutoFit/>
          </a:bodyPr>
          <a:lstStyle/>
          <a:p>
            <a:pPr marL="0" indent="0" algn="ctr" fontAlgn="auto" hangingPunct="0">
              <a:lnSpc>
                <a:spcPts val="1200"/>
              </a:lnSpc>
              <a:spcBef>
                <a:spcPts val="600"/>
              </a:spcBef>
              <a:spcAft>
                <a:spcPts val="600"/>
              </a:spcAft>
              <a:buNone/>
              <a:defRPr/>
            </a:pPr>
            <a:r>
              <a:rPr lang="ru-RU" sz="1200" dirty="0" smtClean="0">
                <a:solidFill>
                  <a:srgbClr val="996633"/>
                </a:solidFill>
                <a:latin typeface="Arial" charset="0"/>
                <a:cs typeface="Arial" charset="0"/>
              </a:rPr>
              <a:t>В</a:t>
            </a:r>
            <a:r>
              <a:rPr lang="ru-RU" sz="1300" dirty="0" smtClean="0">
                <a:solidFill>
                  <a:srgbClr val="996633"/>
                </a:solidFill>
                <a:latin typeface="Arial" charset="0"/>
                <a:cs typeface="Arial" charset="0"/>
              </a:rPr>
              <a:t> </a:t>
            </a:r>
            <a:r>
              <a:rPr lang="ru-RU" sz="1300" dirty="0">
                <a:solidFill>
                  <a:srgbClr val="996633"/>
                </a:solidFill>
                <a:latin typeface="Arial" charset="0"/>
                <a:cs typeface="Arial" charset="0"/>
              </a:rPr>
              <a:t>страховые медицинские организации на</a:t>
            </a:r>
            <a:br>
              <a:rPr lang="ru-RU" sz="1300" dirty="0">
                <a:solidFill>
                  <a:srgbClr val="996633"/>
                </a:solidFill>
                <a:latin typeface="Arial" charset="0"/>
                <a:cs typeface="Arial" charset="0"/>
              </a:rPr>
            </a:br>
            <a:r>
              <a:rPr lang="ru-RU" sz="1300" dirty="0">
                <a:solidFill>
                  <a:srgbClr val="996633"/>
                </a:solidFill>
                <a:latin typeface="Arial" charset="0"/>
                <a:cs typeface="Arial" charset="0"/>
              </a:rPr>
              <a:t> оплату медицинской помощи в рамках  </a:t>
            </a:r>
            <a:r>
              <a:rPr lang="ru-RU" sz="1300" dirty="0" smtClean="0">
                <a:solidFill>
                  <a:srgbClr val="996633"/>
                </a:solidFill>
                <a:latin typeface="Arial" charset="0"/>
                <a:cs typeface="Arial" charset="0"/>
              </a:rPr>
              <a:t>Территориальной </a:t>
            </a:r>
            <a:r>
              <a:rPr lang="ru-RU" sz="1300" dirty="0">
                <a:solidFill>
                  <a:srgbClr val="996633"/>
                </a:solidFill>
                <a:latin typeface="Arial" charset="0"/>
                <a:cs typeface="Arial" charset="0"/>
              </a:rPr>
              <a:t>программы ОМС</a:t>
            </a:r>
          </a:p>
          <a:p>
            <a:pPr marL="0" indent="0" algn="ctr" fontAlgn="auto" hangingPunct="0">
              <a:lnSpc>
                <a:spcPts val="1200"/>
              </a:lnSpc>
              <a:spcBef>
                <a:spcPts val="600"/>
              </a:spcBef>
              <a:spcAft>
                <a:spcPts val="600"/>
              </a:spcAft>
              <a:buNone/>
              <a:defRPr/>
            </a:pPr>
            <a:r>
              <a:rPr lang="ru-RU" sz="1400" b="1" dirty="0">
                <a:solidFill>
                  <a:schemeClr val="accent2">
                    <a:lumMod val="75000"/>
                  </a:schemeClr>
                </a:solidFill>
                <a:latin typeface="Arial" charset="0"/>
                <a:cs typeface="Arial" charset="0"/>
              </a:rPr>
              <a:t>1 286 907,3</a:t>
            </a:r>
            <a:r>
              <a:rPr lang="ru-RU" sz="1400" dirty="0">
                <a:solidFill>
                  <a:schemeClr val="accent2">
                    <a:lumMod val="75000"/>
                  </a:schemeClr>
                </a:solidFill>
                <a:latin typeface="Arial" charset="0"/>
                <a:cs typeface="Arial" charset="0"/>
              </a:rPr>
              <a:t> </a:t>
            </a:r>
            <a:endParaRPr lang="ru-RU" sz="1400" b="1" dirty="0">
              <a:solidFill>
                <a:schemeClr val="accent2">
                  <a:lumMod val="75000"/>
                </a:schemeClr>
              </a:solidFill>
              <a:latin typeface="Cambria"/>
              <a:ea typeface="Cambria"/>
              <a:cs typeface="Cambria"/>
              <a:sym typeface="Cambria"/>
            </a:endParaRPr>
          </a:p>
        </p:txBody>
      </p:sp>
      <p:sp>
        <p:nvSpPr>
          <p:cNvPr id="11" name="Скругленная прямоугольная выноска 10"/>
          <p:cNvSpPr/>
          <p:nvPr/>
        </p:nvSpPr>
        <p:spPr>
          <a:xfrm>
            <a:off x="6158341" y="3275211"/>
            <a:ext cx="2623228" cy="1293969"/>
          </a:xfrm>
          <a:prstGeom prst="wedgeRoundRectCallout">
            <a:avLst>
              <a:gd name="adj1" fmla="val -140815"/>
              <a:gd name="adj2" fmla="val -24946"/>
              <a:gd name="adj3" fmla="val 16667"/>
            </a:avLst>
          </a:prstGeom>
          <a:solidFill>
            <a:schemeClr val="accent6">
              <a:lumMod val="40000"/>
              <a:lumOff val="60000"/>
            </a:schemeClr>
          </a:solidFill>
          <a:ln w="25400" cap="flat">
            <a:solidFill>
              <a:schemeClr val="accent2">
                <a:lumMod val="75000"/>
              </a:schemeClr>
            </a:solidFill>
            <a:prstDash val="solid"/>
            <a:round/>
          </a:ln>
          <a:effectLst>
            <a:innerShdw blurRad="63500" dist="50800" dir="13500000">
              <a:prstClr val="black">
                <a:alpha val="50000"/>
              </a:prstClr>
            </a:innerShdw>
          </a:effectLst>
          <a:sp3d/>
        </p:spPr>
        <p:style>
          <a:lnRef idx="0">
            <a:scrgbClr r="0" g="0" b="0"/>
          </a:lnRef>
          <a:fillRef idx="0">
            <a:scrgbClr r="0" g="0" b="0"/>
          </a:fillRef>
          <a:effectRef idx="0">
            <a:scrgbClr r="0" g="0" b="0"/>
          </a:effectRef>
          <a:fontRef idx="none"/>
        </p:style>
        <p:txBody>
          <a:bodyPr spcFirstLastPara="1" lIns="45719" tIns="45719" rIns="45719" bIns="45719" spcCol="38100" anchor="ctr">
            <a:spAutoFit/>
          </a:bodyPr>
          <a:lstStyle/>
          <a:p>
            <a:pPr algn="ctr" hangingPunct="0">
              <a:lnSpc>
                <a:spcPts val="1200"/>
              </a:lnSpc>
              <a:spcBef>
                <a:spcPts val="600"/>
              </a:spcBef>
              <a:spcAft>
                <a:spcPts val="600"/>
              </a:spcAft>
              <a:buClr>
                <a:schemeClr val="accent1"/>
              </a:buClr>
              <a:buSzPct val="68000"/>
              <a:buFont typeface="Arial" panose="020B0604020202020204" pitchFamily="34" charset="0"/>
              <a:defRPr/>
            </a:pPr>
            <a:r>
              <a:rPr lang="ru-RU" sz="1200" dirty="0">
                <a:solidFill>
                  <a:srgbClr val="996633"/>
                </a:solidFill>
                <a:latin typeface="Arial" charset="0"/>
                <a:cs typeface="Arial" charset="0"/>
              </a:rPr>
              <a:t>На оплату медицинской помощи жителям </a:t>
            </a:r>
            <a:r>
              <a:rPr lang="ru-RU" sz="1200" dirty="0" smtClean="0">
                <a:solidFill>
                  <a:srgbClr val="996633"/>
                </a:solidFill>
                <a:latin typeface="Arial" charset="0"/>
                <a:cs typeface="Arial" charset="0"/>
              </a:rPr>
              <a:t> Кировской </a:t>
            </a:r>
            <a:r>
              <a:rPr lang="ru-RU" sz="1200" dirty="0">
                <a:solidFill>
                  <a:srgbClr val="996633"/>
                </a:solidFill>
                <a:latin typeface="Arial" charset="0"/>
                <a:cs typeface="Arial" charset="0"/>
              </a:rPr>
              <a:t>области </a:t>
            </a:r>
            <a:br>
              <a:rPr lang="ru-RU" sz="1200" dirty="0">
                <a:solidFill>
                  <a:srgbClr val="996633"/>
                </a:solidFill>
                <a:latin typeface="Arial" charset="0"/>
                <a:cs typeface="Arial" charset="0"/>
              </a:rPr>
            </a:br>
            <a:r>
              <a:rPr lang="ru-RU" sz="1200" dirty="0">
                <a:solidFill>
                  <a:srgbClr val="996633"/>
                </a:solidFill>
                <a:latin typeface="Arial" charset="0"/>
                <a:cs typeface="Arial" charset="0"/>
              </a:rPr>
              <a:t>на территории других</a:t>
            </a:r>
            <a:br>
              <a:rPr lang="ru-RU" sz="1200" dirty="0">
                <a:solidFill>
                  <a:srgbClr val="996633"/>
                </a:solidFill>
                <a:latin typeface="Arial" charset="0"/>
                <a:cs typeface="Arial" charset="0"/>
              </a:rPr>
            </a:br>
            <a:r>
              <a:rPr lang="ru-RU" sz="1200" dirty="0">
                <a:solidFill>
                  <a:srgbClr val="996633"/>
                </a:solidFill>
                <a:latin typeface="Arial" charset="0"/>
                <a:cs typeface="Arial" charset="0"/>
              </a:rPr>
              <a:t>субъектов </a:t>
            </a:r>
            <a:r>
              <a:rPr lang="ru-RU" sz="1200" dirty="0" smtClean="0">
                <a:solidFill>
                  <a:srgbClr val="996633"/>
                </a:solidFill>
                <a:latin typeface="Arial" charset="0"/>
                <a:cs typeface="Arial" charset="0"/>
              </a:rPr>
              <a:t>РФ</a:t>
            </a:r>
            <a:endParaRPr lang="en-US" sz="800" dirty="0" smtClean="0">
              <a:solidFill>
                <a:srgbClr val="996633"/>
              </a:solidFill>
              <a:latin typeface="Arial" charset="0"/>
              <a:cs typeface="Arial" charset="0"/>
            </a:endParaRPr>
          </a:p>
          <a:p>
            <a:pPr algn="ctr" hangingPunct="0">
              <a:lnSpc>
                <a:spcPts val="1200"/>
              </a:lnSpc>
              <a:spcBef>
                <a:spcPts val="600"/>
              </a:spcBef>
              <a:spcAft>
                <a:spcPts val="600"/>
              </a:spcAft>
              <a:buClr>
                <a:schemeClr val="accent1"/>
              </a:buClr>
              <a:buSzPct val="68000"/>
              <a:defRPr/>
            </a:pPr>
            <a:r>
              <a:rPr lang="ru-RU" sz="1400" b="1" dirty="0">
                <a:solidFill>
                  <a:schemeClr val="accent2">
                    <a:lumMod val="75000"/>
                  </a:schemeClr>
                </a:solidFill>
                <a:latin typeface="Arial" charset="0"/>
                <a:cs typeface="Arial" charset="0"/>
              </a:rPr>
              <a:t>450 000,0</a:t>
            </a:r>
          </a:p>
        </p:txBody>
      </p:sp>
      <p:sp>
        <p:nvSpPr>
          <p:cNvPr id="12" name="Скругленная прямоугольная выноска 11"/>
          <p:cNvSpPr/>
          <p:nvPr/>
        </p:nvSpPr>
        <p:spPr>
          <a:xfrm>
            <a:off x="5652120" y="4954290"/>
            <a:ext cx="2623228" cy="1464228"/>
          </a:xfrm>
          <a:prstGeom prst="wedgeRoundRectCallout">
            <a:avLst>
              <a:gd name="adj1" fmla="val -136821"/>
              <a:gd name="adj2" fmla="val -80307"/>
              <a:gd name="adj3" fmla="val 16667"/>
            </a:avLst>
          </a:prstGeom>
          <a:solidFill>
            <a:schemeClr val="accent6">
              <a:lumMod val="40000"/>
              <a:lumOff val="60000"/>
            </a:schemeClr>
          </a:solidFill>
          <a:ln w="25400" cap="flat">
            <a:solidFill>
              <a:schemeClr val="accent2">
                <a:lumMod val="75000"/>
              </a:schemeClr>
            </a:solidFill>
            <a:prstDash val="solid"/>
            <a:round/>
          </a:ln>
          <a:effectLst>
            <a:innerShdw blurRad="63500" dist="50800" dir="13500000">
              <a:prstClr val="black">
                <a:alpha val="50000"/>
              </a:prstClr>
            </a:innerShdw>
          </a:effectLst>
          <a:sp3d/>
        </p:spPr>
        <p:style>
          <a:lnRef idx="0">
            <a:scrgbClr r="0" g="0" b="0"/>
          </a:lnRef>
          <a:fillRef idx="0">
            <a:scrgbClr r="0" g="0" b="0"/>
          </a:fillRef>
          <a:effectRef idx="0">
            <a:scrgbClr r="0" g="0" b="0"/>
          </a:effectRef>
          <a:fontRef idx="none"/>
        </p:style>
        <p:txBody>
          <a:bodyPr spcFirstLastPara="1" lIns="45719" tIns="45719" rIns="45719" bIns="45719" spcCol="38100" anchor="ctr">
            <a:spAutoFit/>
          </a:bodyPr>
          <a:lstStyle/>
          <a:p>
            <a:pPr algn="ctr" fontAlgn="auto" hangingPunct="0">
              <a:spcBef>
                <a:spcPts val="0"/>
              </a:spcBef>
              <a:spcAft>
                <a:spcPts val="0"/>
              </a:spcAft>
              <a:buClr>
                <a:schemeClr val="accent1"/>
              </a:buClr>
              <a:buSzPct val="68000"/>
              <a:defRPr/>
            </a:pPr>
            <a:r>
              <a:rPr lang="ru-RU" sz="1200" dirty="0">
                <a:solidFill>
                  <a:srgbClr val="996633"/>
                </a:solidFill>
                <a:latin typeface="Arial" charset="0"/>
                <a:cs typeface="Arial" charset="0"/>
              </a:rPr>
              <a:t>На финансовое обеспечение мероприятий на приобретение</a:t>
            </a:r>
            <a:br>
              <a:rPr lang="ru-RU" sz="1200" dirty="0">
                <a:solidFill>
                  <a:srgbClr val="996633"/>
                </a:solidFill>
                <a:latin typeface="Arial" charset="0"/>
                <a:cs typeface="Arial" charset="0"/>
              </a:rPr>
            </a:br>
            <a:r>
              <a:rPr lang="ru-RU" sz="1200" dirty="0">
                <a:solidFill>
                  <a:srgbClr val="996633"/>
                </a:solidFill>
                <a:latin typeface="Arial" charset="0"/>
                <a:cs typeface="Arial" charset="0"/>
              </a:rPr>
              <a:t>  и проведение ремонта</a:t>
            </a:r>
            <a:r>
              <a:rPr lang="en-US" sz="1200" dirty="0">
                <a:solidFill>
                  <a:srgbClr val="996633"/>
                </a:solidFill>
                <a:latin typeface="Arial" charset="0"/>
                <a:cs typeface="Arial" charset="0"/>
              </a:rPr>
              <a:t> </a:t>
            </a:r>
            <a:r>
              <a:rPr lang="ru-RU" sz="1200" dirty="0">
                <a:solidFill>
                  <a:srgbClr val="996633"/>
                </a:solidFill>
                <a:latin typeface="Arial" charset="0"/>
                <a:cs typeface="Arial" charset="0"/>
              </a:rPr>
              <a:t>медицинского оборудования</a:t>
            </a:r>
            <a:endParaRPr lang="en-US" sz="1200" dirty="0">
              <a:solidFill>
                <a:srgbClr val="996633"/>
              </a:solidFill>
              <a:latin typeface="Arial" charset="0"/>
              <a:cs typeface="Arial" charset="0"/>
            </a:endParaRPr>
          </a:p>
          <a:p>
            <a:pPr algn="ctr" fontAlgn="auto" hangingPunct="0">
              <a:spcBef>
                <a:spcPts val="0"/>
              </a:spcBef>
              <a:spcAft>
                <a:spcPts val="0"/>
              </a:spcAft>
              <a:buClr>
                <a:schemeClr val="accent1"/>
              </a:buClr>
              <a:buSzPct val="68000"/>
              <a:defRPr/>
            </a:pPr>
            <a:r>
              <a:rPr lang="en-US" sz="1200" dirty="0">
                <a:solidFill>
                  <a:srgbClr val="996633"/>
                </a:solidFill>
                <a:latin typeface="Arial" charset="0"/>
                <a:cs typeface="Arial" charset="0"/>
              </a:rPr>
              <a:t>(36 </a:t>
            </a:r>
            <a:r>
              <a:rPr lang="ru-RU" sz="1200" dirty="0">
                <a:solidFill>
                  <a:srgbClr val="996633"/>
                </a:solidFill>
                <a:latin typeface="Arial" charset="0"/>
                <a:cs typeface="Arial" charset="0"/>
              </a:rPr>
              <a:t>единиц мед</a:t>
            </a:r>
            <a:r>
              <a:rPr lang="ru-RU" sz="1200" dirty="0" smtClean="0">
                <a:solidFill>
                  <a:srgbClr val="996633"/>
                </a:solidFill>
                <a:latin typeface="Arial" charset="0"/>
                <a:cs typeface="Arial" charset="0"/>
              </a:rPr>
              <a:t>.</a:t>
            </a:r>
            <a:r>
              <a:rPr lang="en-US" sz="1200" dirty="0" smtClean="0">
                <a:solidFill>
                  <a:srgbClr val="996633"/>
                </a:solidFill>
                <a:latin typeface="Arial" charset="0"/>
                <a:cs typeface="Arial" charset="0"/>
              </a:rPr>
              <a:t> </a:t>
            </a:r>
            <a:r>
              <a:rPr lang="ru-RU" sz="1200" dirty="0" smtClean="0">
                <a:solidFill>
                  <a:srgbClr val="996633"/>
                </a:solidFill>
                <a:latin typeface="Arial" charset="0"/>
                <a:cs typeface="Arial" charset="0"/>
              </a:rPr>
              <a:t>оборудования</a:t>
            </a:r>
            <a:r>
              <a:rPr lang="ru-RU" sz="1200" dirty="0">
                <a:solidFill>
                  <a:srgbClr val="996633"/>
                </a:solidFill>
                <a:latin typeface="Arial" charset="0"/>
                <a:cs typeface="Arial" charset="0"/>
              </a:rPr>
              <a:t>)</a:t>
            </a:r>
          </a:p>
          <a:p>
            <a:pPr algn="ctr" fontAlgn="auto" hangingPunct="0">
              <a:lnSpc>
                <a:spcPts val="1200"/>
              </a:lnSpc>
              <a:spcBef>
                <a:spcPts val="600"/>
              </a:spcBef>
              <a:spcAft>
                <a:spcPts val="600"/>
              </a:spcAft>
              <a:buClr>
                <a:schemeClr val="accent1"/>
              </a:buClr>
              <a:buSzPct val="68000"/>
              <a:defRPr/>
            </a:pPr>
            <a:r>
              <a:rPr lang="ru-RU" sz="1400" b="1" dirty="0">
                <a:solidFill>
                  <a:schemeClr val="accent2">
                    <a:lumMod val="75000"/>
                  </a:schemeClr>
                </a:solidFill>
                <a:latin typeface="Arial" charset="0"/>
                <a:cs typeface="Arial" charset="0"/>
              </a:rPr>
              <a:t>76 828,0</a:t>
            </a:r>
            <a:endParaRPr lang="ru-RU" sz="1400" dirty="0">
              <a:solidFill>
                <a:schemeClr val="accent2">
                  <a:lumMod val="75000"/>
                </a:schemeClr>
              </a:solidFill>
              <a:latin typeface="Arial" charset="0"/>
              <a:cs typeface="Arial" charset="0"/>
            </a:endParaRPr>
          </a:p>
        </p:txBody>
      </p:sp>
      <p:sp>
        <p:nvSpPr>
          <p:cNvPr id="17" name="Скругленная прямоугольная выноска 16"/>
          <p:cNvSpPr/>
          <p:nvPr/>
        </p:nvSpPr>
        <p:spPr>
          <a:xfrm>
            <a:off x="1691680" y="5379938"/>
            <a:ext cx="2285569" cy="1123710"/>
          </a:xfrm>
          <a:prstGeom prst="wedgeRoundRectCallout">
            <a:avLst>
              <a:gd name="adj1" fmla="val -7376"/>
              <a:gd name="adj2" fmla="val -141114"/>
              <a:gd name="adj3" fmla="val 16667"/>
            </a:avLst>
          </a:prstGeom>
          <a:solidFill>
            <a:srgbClr val="F79646">
              <a:lumMod val="60000"/>
              <a:lumOff val="40000"/>
            </a:srgbClr>
          </a:solidFill>
          <a:ln w="25400" cap="flat">
            <a:solidFill>
              <a:srgbClr val="9BBB59">
                <a:lumMod val="50000"/>
              </a:srgbClr>
            </a:solidFill>
            <a:prstDash val="solid"/>
            <a:round/>
          </a:ln>
          <a:effectLst>
            <a:innerShdw blurRad="63500" dist="50800">
              <a:prstClr val="black">
                <a:alpha val="50000"/>
              </a:prstClr>
            </a:innerShdw>
          </a:effectLst>
          <a:sp3d/>
        </p:spPr>
        <p:txBody>
          <a:bodyPr spcFirstLastPara="1" lIns="45719" tIns="45719" rIns="45719" bIns="45719" spcCol="38100" anchor="ctr">
            <a:spAutoFit/>
          </a:bodyPr>
          <a:lstStyle/>
          <a:p>
            <a:pPr marL="0" marR="0" lvl="0" indent="0" algn="ctr" defTabSz="914400" eaLnBrk="1" fontAlgn="auto" latinLnBrk="0" hangingPunct="0">
              <a:lnSpc>
                <a:spcPts val="1200"/>
              </a:lnSpc>
              <a:spcBef>
                <a:spcPts val="600"/>
              </a:spcBef>
              <a:spcAft>
                <a:spcPts val="600"/>
              </a:spcAft>
              <a:buClr>
                <a:srgbClr val="4F81BD"/>
              </a:buClr>
              <a:buSzPct val="68000"/>
              <a:buFontTx/>
              <a:buNone/>
              <a:tabLst/>
              <a:defRPr/>
            </a:pPr>
            <a:r>
              <a:rPr kumimoji="0" lang="ru-RU" sz="1300" b="0" i="0" u="none" strike="noStrike" kern="0" cap="none" spc="0" normalizeH="0" baseline="0" noProof="0" dirty="0">
                <a:ln>
                  <a:noFill/>
                </a:ln>
                <a:solidFill>
                  <a:srgbClr val="EEECE1">
                    <a:lumMod val="25000"/>
                  </a:srgbClr>
                </a:solidFill>
                <a:effectLst/>
                <a:uLnTx/>
                <a:uFillTx/>
                <a:latin typeface="Arial" charset="0"/>
                <a:cs typeface="Arial" charset="0"/>
              </a:rPr>
              <a:t>Остаток на 01.01.2019. Направлено в </a:t>
            </a:r>
            <a:r>
              <a:rPr kumimoji="0" lang="en-US" sz="1300" b="0" i="0" u="none" strike="noStrike" kern="0" cap="none" spc="0" normalizeH="0" baseline="0" noProof="0" dirty="0">
                <a:ln>
                  <a:noFill/>
                </a:ln>
                <a:solidFill>
                  <a:srgbClr val="EEECE1">
                    <a:lumMod val="25000"/>
                  </a:srgbClr>
                </a:solidFill>
                <a:effectLst/>
                <a:uLnTx/>
                <a:uFillTx/>
                <a:latin typeface="Arial" charset="0"/>
                <a:cs typeface="Arial" charset="0"/>
              </a:rPr>
              <a:t>I </a:t>
            </a:r>
            <a:r>
              <a:rPr kumimoji="0" lang="ru-RU" sz="1300" b="0" i="0" u="none" strike="noStrike" kern="0" cap="none" spc="0" normalizeH="0" baseline="0" noProof="0" dirty="0">
                <a:ln>
                  <a:noFill/>
                </a:ln>
                <a:solidFill>
                  <a:srgbClr val="EEECE1">
                    <a:lumMod val="25000"/>
                  </a:srgbClr>
                </a:solidFill>
                <a:effectLst/>
                <a:uLnTx/>
                <a:uFillTx/>
                <a:latin typeface="Arial" charset="0"/>
                <a:cs typeface="Arial" charset="0"/>
              </a:rPr>
              <a:t>квартале 2019 года</a:t>
            </a:r>
          </a:p>
          <a:p>
            <a:pPr marL="0" marR="0" lvl="0" indent="0" algn="ctr" defTabSz="914400" eaLnBrk="1" fontAlgn="auto" latinLnBrk="0" hangingPunct="0">
              <a:lnSpc>
                <a:spcPts val="1200"/>
              </a:lnSpc>
              <a:spcBef>
                <a:spcPts val="600"/>
              </a:spcBef>
              <a:spcAft>
                <a:spcPts val="600"/>
              </a:spcAft>
              <a:buClr>
                <a:srgbClr val="4F81BD"/>
              </a:buClr>
              <a:buSzPct val="68000"/>
              <a:buFontTx/>
              <a:buNone/>
              <a:tabLst/>
              <a:defRPr/>
            </a:pPr>
            <a:r>
              <a:rPr kumimoji="0" lang="ru-RU" sz="1400" b="1" i="0" u="none" strike="noStrike" kern="0" cap="none" spc="0" normalizeH="0" baseline="0" noProof="0" dirty="0">
                <a:ln>
                  <a:noFill/>
                </a:ln>
                <a:solidFill>
                  <a:srgbClr val="C0504D">
                    <a:lumMod val="75000"/>
                  </a:srgbClr>
                </a:solidFill>
                <a:effectLst/>
                <a:uLnTx/>
                <a:uFillTx/>
                <a:latin typeface="Arial" charset="0"/>
                <a:cs typeface="Arial" charset="0"/>
              </a:rPr>
              <a:t>22 901,4</a:t>
            </a:r>
            <a:endParaRPr kumimoji="0" lang="ru-RU" sz="1400" b="0" i="0" u="none" strike="noStrike" kern="0" cap="none" spc="0" normalizeH="0" baseline="0" noProof="0" dirty="0">
              <a:ln>
                <a:noFill/>
              </a:ln>
              <a:solidFill>
                <a:srgbClr val="C0504D">
                  <a:lumMod val="75000"/>
                </a:srgbClr>
              </a:solidFill>
              <a:effectLst/>
              <a:uLnTx/>
              <a:uFillTx/>
              <a:latin typeface="Arial" charset="0"/>
              <a:cs typeface="Arial" charset="0"/>
            </a:endParaRPr>
          </a:p>
        </p:txBody>
      </p:sp>
      <p:sp>
        <p:nvSpPr>
          <p:cNvPr id="18" name="Прямоугольник 17"/>
          <p:cNvSpPr/>
          <p:nvPr/>
        </p:nvSpPr>
        <p:spPr>
          <a:xfrm>
            <a:off x="1115616" y="116632"/>
            <a:ext cx="6840760" cy="646331"/>
          </a:xfrm>
          <a:prstGeom prst="rect">
            <a:avLst/>
          </a:prstGeom>
        </p:spPr>
        <p:txBody>
          <a:bodyPr wrap="square">
            <a:spAutoFit/>
          </a:bodyPr>
          <a:lstStyle/>
          <a:p>
            <a:pPr algn="ctr"/>
            <a:r>
              <a:rPr lang="ru-RU" altLang="ru-RU" b="1" dirty="0">
                <a:solidFill>
                  <a:srgbClr val="C00000"/>
                </a:solidFill>
                <a:latin typeface="Arial" panose="020B0604020202020204" pitchFamily="34" charset="0"/>
                <a:cs typeface="Arial" panose="020B0604020202020204" pitchFamily="34" charset="0"/>
              </a:rPr>
              <a:t>Формирование и использование нормированного   </a:t>
            </a:r>
            <a:br>
              <a:rPr lang="ru-RU" altLang="ru-RU" b="1" dirty="0">
                <a:solidFill>
                  <a:srgbClr val="C00000"/>
                </a:solidFill>
                <a:latin typeface="Arial" panose="020B0604020202020204" pitchFamily="34" charset="0"/>
                <a:cs typeface="Arial" panose="020B0604020202020204" pitchFamily="34" charset="0"/>
              </a:rPr>
            </a:br>
            <a:r>
              <a:rPr lang="ru-RU" altLang="ru-RU" b="1" dirty="0">
                <a:solidFill>
                  <a:srgbClr val="C00000"/>
                </a:solidFill>
                <a:latin typeface="Arial" panose="020B0604020202020204" pitchFamily="34" charset="0"/>
                <a:cs typeface="Arial" panose="020B0604020202020204" pitchFamily="34" charset="0"/>
              </a:rPr>
              <a:t>            страхового запаса Фонда, тыс. руб.</a:t>
            </a:r>
            <a:endParaRPr lang="ru-RU" dirty="0"/>
          </a:p>
        </p:txBody>
      </p:sp>
      <p:sp>
        <p:nvSpPr>
          <p:cNvPr id="13" name="Прямоугольник 12"/>
          <p:cNvSpPr/>
          <p:nvPr/>
        </p:nvSpPr>
        <p:spPr>
          <a:xfrm>
            <a:off x="1115616" y="2874122"/>
            <a:ext cx="2085975" cy="522288"/>
          </a:xfrm>
          <a:prstGeom prst="rect">
            <a:avLst/>
          </a:prstGeom>
        </p:spPr>
        <p:txBody>
          <a:bodyPr wrap="none">
            <a:spAutoFit/>
          </a:bodyPr>
          <a:lstStyle/>
          <a:p>
            <a:pPr algn="r" fontAlgn="b">
              <a:buClr>
                <a:schemeClr val="accent1"/>
              </a:buClr>
              <a:buSzPct val="68000"/>
              <a:defRPr/>
            </a:pPr>
            <a:r>
              <a:rPr lang="ru-RU" sz="2800" b="1" dirty="0">
                <a:solidFill>
                  <a:schemeClr val="accent2">
                    <a:lumMod val="75000"/>
                  </a:schemeClr>
                </a:solidFill>
                <a:cs typeface="Arial" charset="0"/>
              </a:rPr>
              <a:t>1 836 636,7</a:t>
            </a:r>
          </a:p>
        </p:txBody>
      </p:sp>
    </p:spTree>
    <p:extLst>
      <p:ext uri="{BB962C8B-B14F-4D97-AF65-F5344CB8AC3E}">
        <p14:creationId xmlns:p14="http://schemas.microsoft.com/office/powerpoint/2010/main" val="18990867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fontAlgn="base">
              <a:spcAft>
                <a:spcPct val="0"/>
              </a:spcAft>
            </a:pPr>
            <a:r>
              <a:rPr lang="ru-RU" sz="1600" b="1" dirty="0">
                <a:solidFill>
                  <a:srgbClr val="C00000"/>
                </a:solidFill>
                <a:latin typeface="Arial" panose="020B0604020202020204" pitchFamily="34" charset="0"/>
                <a:ea typeface="+mn-ea"/>
                <a:cs typeface="Arial" panose="020B0604020202020204" pitchFamily="34" charset="0"/>
              </a:rPr>
              <a:t>Использовано медицинскими организациями средств нормированного страхового запаса Кировского областного территориального фонда обязательного медицинского страхования для приобретения </a:t>
            </a:r>
            <a:br>
              <a:rPr lang="ru-RU" sz="1600" b="1" dirty="0">
                <a:solidFill>
                  <a:srgbClr val="C00000"/>
                </a:solidFill>
                <a:latin typeface="Arial" panose="020B0604020202020204" pitchFamily="34" charset="0"/>
                <a:ea typeface="+mn-ea"/>
                <a:cs typeface="Arial" panose="020B0604020202020204" pitchFamily="34" charset="0"/>
              </a:rPr>
            </a:br>
            <a:r>
              <a:rPr lang="ru-RU" sz="1600" b="1" dirty="0">
                <a:solidFill>
                  <a:srgbClr val="C00000"/>
                </a:solidFill>
                <a:latin typeface="Arial" panose="020B0604020202020204" pitchFamily="34" charset="0"/>
                <a:ea typeface="+mn-ea"/>
                <a:cs typeface="Arial" panose="020B0604020202020204" pitchFamily="34" charset="0"/>
              </a:rPr>
              <a:t>и ремонта медицинского оборудования в 2018 году </a:t>
            </a:r>
            <a:r>
              <a:rPr lang="ru-RU" sz="1800" b="1" dirty="0">
                <a:solidFill>
                  <a:srgbClr val="C00000"/>
                </a:solidFill>
                <a:latin typeface="Calibri" panose="020F0502020204030204" pitchFamily="34" charset="0"/>
                <a:ea typeface="+mn-ea"/>
                <a:cs typeface="Calibri" panose="020F0502020204030204" pitchFamily="34" charset="0"/>
              </a:rPr>
              <a:t/>
            </a:r>
            <a:br>
              <a:rPr lang="ru-RU" sz="1800" b="1" dirty="0">
                <a:solidFill>
                  <a:srgbClr val="C00000"/>
                </a:solidFill>
                <a:latin typeface="Calibri" panose="020F0502020204030204" pitchFamily="34" charset="0"/>
                <a:ea typeface="+mn-ea"/>
                <a:cs typeface="Calibri" panose="020F0502020204030204" pitchFamily="34" charset="0"/>
              </a:rPr>
            </a:br>
            <a:endParaRPr lang="ru-RU" sz="1800" b="1" dirty="0">
              <a:solidFill>
                <a:srgbClr val="C00000"/>
              </a:solidFill>
              <a:latin typeface="Calibri" panose="020F0502020204030204" pitchFamily="34" charset="0"/>
              <a:ea typeface="+mn-ea"/>
              <a:cs typeface="Calibri" panose="020F0502020204030204" pitchFamily="34" charset="0"/>
            </a:endParaRPr>
          </a:p>
        </p:txBody>
      </p:sp>
      <p:sp>
        <p:nvSpPr>
          <p:cNvPr id="3" name="Объект 2"/>
          <p:cNvSpPr>
            <a:spLocks noGrp="1"/>
          </p:cNvSpPr>
          <p:nvPr>
            <p:ph idx="1"/>
          </p:nvPr>
        </p:nvSpPr>
        <p:spPr>
          <a:xfrm>
            <a:off x="457200" y="1196752"/>
            <a:ext cx="8229600" cy="5256584"/>
          </a:xfrm>
        </p:spPr>
        <p:txBody>
          <a:bodyPr/>
          <a:lstStyle/>
          <a:p>
            <a:pPr marL="0" indent="0">
              <a:buNone/>
            </a:pPr>
            <a:endParaRPr lang="ru-RU" dirty="0">
              <a:solidFill>
                <a:schemeClr val="bg1"/>
              </a:solidFill>
            </a:endParaRPr>
          </a:p>
        </p:txBody>
      </p:sp>
      <p:pic>
        <p:nvPicPr>
          <p:cNvPr id="1026" name="Picture 2" descr="O:\Общие папки доступные всем отделам\IT_Share\Черезов\отчет\26_мед_оборудование_НОВОЕ копия.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1268760"/>
            <a:ext cx="5832648" cy="547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7157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548680"/>
            <a:ext cx="8229600" cy="5472609"/>
          </a:xfrm>
        </p:spPr>
        <p:txBody>
          <a:bodyPr/>
          <a:lstStyle/>
          <a:p>
            <a:pPr marL="0" indent="0" algn="ctr">
              <a:buNone/>
            </a:pPr>
            <a:endParaRPr lang="ru-RU" altLang="ru-RU" b="1" dirty="0" smtClean="0">
              <a:solidFill>
                <a:srgbClr val="C00000"/>
              </a:solidFill>
              <a:latin typeface="Avanti" pitchFamily="34" charset="0"/>
            </a:endParaRPr>
          </a:p>
          <a:p>
            <a:pPr marL="0" indent="0" algn="ctr">
              <a:buNone/>
            </a:pPr>
            <a:endParaRPr lang="ru-RU" altLang="ru-RU" b="1" dirty="0">
              <a:solidFill>
                <a:srgbClr val="C00000"/>
              </a:solidFill>
              <a:latin typeface="Avanti" pitchFamily="34" charset="0"/>
            </a:endParaRPr>
          </a:p>
          <a:p>
            <a:pPr marL="0" indent="0" algn="ctr">
              <a:buNone/>
            </a:pPr>
            <a:endParaRPr lang="en-US" altLang="ru-RU" sz="2400" b="1" dirty="0" smtClean="0">
              <a:solidFill>
                <a:srgbClr val="C00000"/>
              </a:solidFill>
              <a:latin typeface="Avanti" pitchFamily="34" charset="0"/>
            </a:endParaRPr>
          </a:p>
          <a:p>
            <a:pPr marL="0" indent="0" algn="ctr">
              <a:buNone/>
            </a:pPr>
            <a:r>
              <a:rPr lang="ru-RU" altLang="ru-RU" b="1" dirty="0" smtClean="0">
                <a:solidFill>
                  <a:srgbClr val="C00000"/>
                </a:solidFill>
                <a:latin typeface="Avanti" pitchFamily="34" charset="0"/>
              </a:rPr>
              <a:t>Реализация территориальной программы  ОМС</a:t>
            </a:r>
            <a:endParaRPr lang="ru-RU" dirty="0"/>
          </a:p>
        </p:txBody>
      </p:sp>
    </p:spTree>
    <p:extLst>
      <p:ext uri="{BB962C8B-B14F-4D97-AF65-F5344CB8AC3E}">
        <p14:creationId xmlns:p14="http://schemas.microsoft.com/office/powerpoint/2010/main" val="38575678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fontAlgn="base">
              <a:spcAft>
                <a:spcPct val="0"/>
              </a:spcAft>
            </a:pPr>
            <a:r>
              <a:rPr lang="ru-RU" sz="2400" b="1" dirty="0">
                <a:solidFill>
                  <a:srgbClr val="C00000"/>
                </a:solidFill>
                <a:latin typeface="Arial" panose="020B0604020202020204" pitchFamily="34" charset="0"/>
                <a:ea typeface="+mn-ea"/>
                <a:cs typeface="Arial" panose="020B0604020202020204" pitchFamily="34" charset="0"/>
              </a:rPr>
              <a:t>Финансирование территориальной программы ОМС на одного жителя, млн</a:t>
            </a:r>
            <a:r>
              <a:rPr lang="ru-RU" sz="2400" b="1" dirty="0" smtClean="0">
                <a:solidFill>
                  <a:srgbClr val="C00000"/>
                </a:solidFill>
                <a:latin typeface="Arial" panose="020B0604020202020204" pitchFamily="34" charset="0"/>
                <a:ea typeface="+mn-ea"/>
                <a:cs typeface="Arial" panose="020B0604020202020204" pitchFamily="34" charset="0"/>
              </a:rPr>
              <a:t>.</a:t>
            </a:r>
            <a:r>
              <a:rPr lang="en-US" sz="2400" b="1" dirty="0" smtClean="0">
                <a:solidFill>
                  <a:srgbClr val="C00000"/>
                </a:solidFill>
                <a:latin typeface="Arial" panose="020B0604020202020204" pitchFamily="34" charset="0"/>
                <a:ea typeface="+mn-ea"/>
                <a:cs typeface="Arial" panose="020B0604020202020204" pitchFamily="34" charset="0"/>
              </a:rPr>
              <a:t> </a:t>
            </a:r>
            <a:r>
              <a:rPr lang="ru-RU" sz="2400" b="1" dirty="0" smtClean="0">
                <a:solidFill>
                  <a:srgbClr val="C00000"/>
                </a:solidFill>
                <a:latin typeface="Arial" panose="020B0604020202020204" pitchFamily="34" charset="0"/>
                <a:ea typeface="+mn-ea"/>
                <a:cs typeface="Arial" panose="020B0604020202020204" pitchFamily="34" charset="0"/>
              </a:rPr>
              <a:t>руб</a:t>
            </a:r>
            <a:r>
              <a:rPr lang="ru-RU" sz="2400" b="1" dirty="0">
                <a:solidFill>
                  <a:srgbClr val="C00000"/>
                </a:solidFill>
                <a:latin typeface="Arial" panose="020B0604020202020204" pitchFamily="34" charset="0"/>
                <a:ea typeface="+mn-ea"/>
                <a:cs typeface="Arial" panose="020B0604020202020204" pitchFamily="34" charset="0"/>
              </a:rPr>
              <a:t>. *</a:t>
            </a:r>
          </a:p>
        </p:txBody>
      </p:sp>
      <p:sp>
        <p:nvSpPr>
          <p:cNvPr id="3" name="Объект 2"/>
          <p:cNvSpPr>
            <a:spLocks noGrp="1"/>
          </p:cNvSpPr>
          <p:nvPr>
            <p:ph idx="1"/>
          </p:nvPr>
        </p:nvSpPr>
        <p:spPr>
          <a:xfrm>
            <a:off x="620200" y="1700808"/>
            <a:ext cx="8229600" cy="4525963"/>
          </a:xfrm>
        </p:spPr>
        <p:txBody>
          <a:bodyPr/>
          <a:lstStyle/>
          <a:p>
            <a:pPr marL="0" indent="0">
              <a:buNone/>
            </a:pPr>
            <a:endParaRPr lang="ru-RU"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25" t="3082" r="4477"/>
          <a:stretch/>
        </p:blipFill>
        <p:spPr bwMode="auto">
          <a:xfrm>
            <a:off x="653006" y="1371228"/>
            <a:ext cx="8239473" cy="4434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41924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fontAlgn="base">
              <a:spcAft>
                <a:spcPct val="0"/>
              </a:spcAft>
            </a:pPr>
            <a:r>
              <a:rPr lang="ru-RU" sz="2400" b="1" dirty="0">
                <a:solidFill>
                  <a:srgbClr val="C00000"/>
                </a:solidFill>
                <a:latin typeface="Arial" panose="020B0604020202020204" pitchFamily="34" charset="0"/>
                <a:ea typeface="+mn-ea"/>
                <a:cs typeface="Arial" panose="020B0604020202020204" pitchFamily="34" charset="0"/>
              </a:rPr>
              <a:t>Выполнение Территориальной программы государственных гарантий бесплатного оказания гражданам  медицинской помощи, млн. руб. *</a:t>
            </a:r>
          </a:p>
        </p:txBody>
      </p:sp>
      <p:sp>
        <p:nvSpPr>
          <p:cNvPr id="3" name="Объект 2"/>
          <p:cNvSpPr>
            <a:spLocks noGrp="1"/>
          </p:cNvSpPr>
          <p:nvPr>
            <p:ph idx="1"/>
          </p:nvPr>
        </p:nvSpPr>
        <p:spPr>
          <a:xfrm>
            <a:off x="323528" y="1700808"/>
            <a:ext cx="8136904" cy="4425355"/>
          </a:xfrm>
        </p:spPr>
        <p:txBody>
          <a:bodyPr/>
          <a:lstStyle/>
          <a:p>
            <a:pPr marL="0" indent="0">
              <a:buNone/>
            </a:pPr>
            <a:endParaRPr lang="ru-RU"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38" r="5306"/>
          <a:stretch/>
        </p:blipFill>
        <p:spPr bwMode="auto">
          <a:xfrm>
            <a:off x="251520" y="1700808"/>
            <a:ext cx="8208912"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547664" y="6306210"/>
            <a:ext cx="6120680" cy="369332"/>
          </a:xfrm>
          <a:prstGeom prst="rect">
            <a:avLst/>
          </a:prstGeom>
        </p:spPr>
        <p:txBody>
          <a:bodyPr wrap="square">
            <a:spAutoFit/>
          </a:bodyPr>
          <a:lstStyle/>
          <a:p>
            <a:r>
              <a:rPr lang="en-US" dirty="0"/>
              <a:t> </a:t>
            </a:r>
            <a:r>
              <a:rPr lang="ru-RU" i="1" dirty="0" smtClean="0"/>
              <a:t>* </a:t>
            </a:r>
            <a:r>
              <a:rPr lang="ru-RU" i="1" dirty="0"/>
              <a:t>по кассовым расходам медицинских организаций</a:t>
            </a:r>
            <a:endParaRPr lang="ru-RU" dirty="0"/>
          </a:p>
        </p:txBody>
      </p:sp>
    </p:spTree>
    <p:extLst>
      <p:ext uri="{BB962C8B-B14F-4D97-AF65-F5344CB8AC3E}">
        <p14:creationId xmlns:p14="http://schemas.microsoft.com/office/powerpoint/2010/main" val="10060280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282154"/>
          </a:xfrm>
        </p:spPr>
        <p:txBody>
          <a:bodyPr>
            <a:noAutofit/>
          </a:bodyPr>
          <a:lstStyle/>
          <a:p>
            <a:r>
              <a:rPr lang="ru-RU" sz="2200" b="1" dirty="0">
                <a:solidFill>
                  <a:srgbClr val="C00000"/>
                </a:solidFill>
                <a:latin typeface="Arial" panose="020B0604020202020204" pitchFamily="34" charset="0"/>
                <a:ea typeface="+mn-ea"/>
                <a:cs typeface="Arial" panose="020B0604020202020204" pitchFamily="34" charset="0"/>
              </a:rPr>
              <a:t>Объемы финансирования Территориальной программы ОМС </a:t>
            </a:r>
            <a:r>
              <a:rPr lang="ru-RU" sz="2200" b="1" dirty="0" smtClean="0">
                <a:solidFill>
                  <a:srgbClr val="C00000"/>
                </a:solidFill>
                <a:latin typeface="Arial" panose="020B0604020202020204" pitchFamily="34" charset="0"/>
                <a:ea typeface="+mn-ea"/>
                <a:cs typeface="Arial" panose="020B0604020202020204" pitchFamily="34" charset="0"/>
              </a:rPr>
              <a:t>по </a:t>
            </a:r>
            <a:r>
              <a:rPr lang="ru-RU" sz="2200" b="1" dirty="0">
                <a:solidFill>
                  <a:srgbClr val="C00000"/>
                </a:solidFill>
                <a:latin typeface="Arial" panose="020B0604020202020204" pitchFamily="34" charset="0"/>
                <a:ea typeface="+mn-ea"/>
                <a:cs typeface="Arial" panose="020B0604020202020204" pitchFamily="34" charset="0"/>
              </a:rPr>
              <a:t>видам медицинской помощи в 2017-2018 годах, млн. руб</a:t>
            </a:r>
            <a:r>
              <a:rPr lang="ru-RU" sz="2200" b="1" dirty="0" smtClean="0">
                <a:solidFill>
                  <a:srgbClr val="C00000"/>
                </a:solidFill>
                <a:latin typeface="Arial" panose="020B0604020202020204" pitchFamily="34" charset="0"/>
                <a:ea typeface="+mn-ea"/>
                <a:cs typeface="Arial" panose="020B0604020202020204" pitchFamily="34" charset="0"/>
              </a:rPr>
              <a:t>.</a:t>
            </a:r>
            <a:endParaRPr lang="ru-RU" sz="2200" b="1" dirty="0">
              <a:solidFill>
                <a:srgbClr val="C00000"/>
              </a:solidFill>
              <a:latin typeface="Arial" panose="020B0604020202020204" pitchFamily="34" charset="0"/>
              <a:ea typeface="+mn-ea"/>
              <a:cs typeface="Arial" panose="020B0604020202020204" pitchFamily="34" charset="0"/>
            </a:endParaRPr>
          </a:p>
        </p:txBody>
      </p:sp>
      <p:sp>
        <p:nvSpPr>
          <p:cNvPr id="3" name="Объект 2"/>
          <p:cNvSpPr>
            <a:spLocks noGrp="1"/>
          </p:cNvSpPr>
          <p:nvPr>
            <p:ph idx="1"/>
          </p:nvPr>
        </p:nvSpPr>
        <p:spPr>
          <a:xfrm>
            <a:off x="457200" y="1600201"/>
            <a:ext cx="8229600" cy="4205064"/>
          </a:xfrm>
        </p:spPr>
        <p:txBody>
          <a:bodyPr/>
          <a:lstStyle/>
          <a:p>
            <a:pPr marL="0" indent="0">
              <a:buNone/>
            </a:pPr>
            <a:endParaRPr lang="ru-RU"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09" r="2120"/>
          <a:stretch/>
        </p:blipFill>
        <p:spPr bwMode="auto">
          <a:xfrm>
            <a:off x="539553" y="1556792"/>
            <a:ext cx="7962764"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551893" y="6205954"/>
            <a:ext cx="6120680" cy="369332"/>
          </a:xfrm>
          <a:prstGeom prst="rect">
            <a:avLst/>
          </a:prstGeom>
        </p:spPr>
        <p:txBody>
          <a:bodyPr wrap="square">
            <a:spAutoFit/>
          </a:bodyPr>
          <a:lstStyle/>
          <a:p>
            <a:r>
              <a:rPr lang="ru-RU" i="1" dirty="0"/>
              <a:t>* по кассовым расходам медицинских организаций</a:t>
            </a:r>
            <a:endParaRPr lang="ru-RU" dirty="0"/>
          </a:p>
        </p:txBody>
      </p:sp>
    </p:spTree>
    <p:extLst>
      <p:ext uri="{BB962C8B-B14F-4D97-AF65-F5344CB8AC3E}">
        <p14:creationId xmlns:p14="http://schemas.microsoft.com/office/powerpoint/2010/main" val="19872580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dirty="0">
                <a:solidFill>
                  <a:srgbClr val="C00000"/>
                </a:solidFill>
                <a:latin typeface="Arial" panose="020B0604020202020204" pitchFamily="34" charset="0"/>
                <a:ea typeface="+mn-ea"/>
                <a:cs typeface="Arial" panose="020B0604020202020204" pitchFamily="34" charset="0"/>
              </a:rPr>
              <a:t>Показатели плана мероприятий («дорожной карты») </a:t>
            </a:r>
            <a:br>
              <a:rPr lang="ru-RU" sz="2400" b="1" dirty="0">
                <a:solidFill>
                  <a:srgbClr val="C00000"/>
                </a:solidFill>
                <a:latin typeface="Arial" panose="020B0604020202020204" pitchFamily="34" charset="0"/>
                <a:ea typeface="+mn-ea"/>
                <a:cs typeface="Arial" panose="020B0604020202020204" pitchFamily="34" charset="0"/>
              </a:rPr>
            </a:br>
            <a:r>
              <a:rPr lang="ru-RU" sz="2400" b="1" dirty="0">
                <a:solidFill>
                  <a:srgbClr val="C00000"/>
                </a:solidFill>
                <a:latin typeface="Arial" panose="020B0604020202020204" pitchFamily="34" charset="0"/>
                <a:ea typeface="+mn-ea"/>
                <a:cs typeface="Arial" panose="020B0604020202020204" pitchFamily="34" charset="0"/>
              </a:rPr>
              <a:t>по повышению эффективности здравоохранения </a:t>
            </a:r>
            <a:r>
              <a:rPr lang="ru-RU" sz="2400" b="1" dirty="0" smtClean="0">
                <a:solidFill>
                  <a:srgbClr val="C00000"/>
                </a:solidFill>
                <a:latin typeface="Arial" panose="020B0604020202020204" pitchFamily="34" charset="0"/>
                <a:ea typeface="+mn-ea"/>
                <a:cs typeface="Arial" panose="020B0604020202020204" pitchFamily="34" charset="0"/>
              </a:rPr>
              <a:t/>
            </a:r>
            <a:br>
              <a:rPr lang="ru-RU" sz="2400" b="1" dirty="0" smtClean="0">
                <a:solidFill>
                  <a:srgbClr val="C00000"/>
                </a:solidFill>
                <a:latin typeface="Arial" panose="020B0604020202020204" pitchFamily="34" charset="0"/>
                <a:ea typeface="+mn-ea"/>
                <a:cs typeface="Arial" panose="020B0604020202020204" pitchFamily="34" charset="0"/>
              </a:rPr>
            </a:br>
            <a:r>
              <a:rPr lang="ru-RU" sz="2400" b="1" dirty="0" smtClean="0">
                <a:solidFill>
                  <a:srgbClr val="C00000"/>
                </a:solidFill>
                <a:latin typeface="Arial" panose="020B0604020202020204" pitchFamily="34" charset="0"/>
                <a:ea typeface="+mn-ea"/>
                <a:cs typeface="Arial" panose="020B0604020202020204" pitchFamily="34" charset="0"/>
              </a:rPr>
              <a:t>на </a:t>
            </a:r>
            <a:r>
              <a:rPr lang="ru-RU" sz="2400" b="1" dirty="0">
                <a:solidFill>
                  <a:srgbClr val="C00000"/>
                </a:solidFill>
                <a:latin typeface="Arial" panose="020B0604020202020204" pitchFamily="34" charset="0"/>
                <a:ea typeface="+mn-ea"/>
                <a:cs typeface="Arial" panose="020B0604020202020204" pitchFamily="34" charset="0"/>
              </a:rPr>
              <a:t>2018 год</a:t>
            </a:r>
          </a:p>
        </p:txBody>
      </p:sp>
      <p:sp>
        <p:nvSpPr>
          <p:cNvPr id="3" name="Объект 2"/>
          <p:cNvSpPr>
            <a:spLocks noGrp="1"/>
          </p:cNvSpPr>
          <p:nvPr>
            <p:ph idx="1"/>
          </p:nvPr>
        </p:nvSpPr>
        <p:spPr>
          <a:xfrm>
            <a:off x="457200" y="1652356"/>
            <a:ext cx="8229600" cy="4525963"/>
          </a:xfrm>
        </p:spPr>
        <p:txBody>
          <a:bodyPr/>
          <a:lstStyle/>
          <a:p>
            <a:pPr marL="0" indent="0">
              <a:buNone/>
            </a:pPr>
            <a:endParaRPr lang="ru-RU"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41" r="3685"/>
          <a:stretch/>
        </p:blipFill>
        <p:spPr bwMode="auto">
          <a:xfrm>
            <a:off x="467544" y="1484784"/>
            <a:ext cx="8208912" cy="4419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08407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700" b="1" dirty="0" smtClean="0">
                <a:solidFill>
                  <a:srgbClr val="C00000"/>
                </a:solidFill>
                <a:latin typeface="Arial" panose="020B0604020202020204" pitchFamily="34" charset="0"/>
                <a:cs typeface="Arial" panose="020B0604020202020204" pitchFamily="34" charset="0"/>
              </a:rPr>
              <a:t>Структура финансирования </a:t>
            </a:r>
            <a:r>
              <a:rPr lang="ru-RU" sz="2700" b="1" dirty="0">
                <a:solidFill>
                  <a:srgbClr val="C00000"/>
                </a:solidFill>
                <a:latin typeface="Arial" panose="020B0604020202020204" pitchFamily="34" charset="0"/>
                <a:cs typeface="Arial" panose="020B0604020202020204" pitchFamily="34" charset="0"/>
              </a:rPr>
              <a:t>Территориальной программы ОМС по видам медицинской помощи в 2017-2018 </a:t>
            </a:r>
            <a:r>
              <a:rPr lang="ru-RU" sz="2700" b="1" dirty="0" smtClean="0">
                <a:solidFill>
                  <a:srgbClr val="C00000"/>
                </a:solidFill>
                <a:latin typeface="Arial" panose="020B0604020202020204" pitchFamily="34" charset="0"/>
                <a:cs typeface="Arial" panose="020B0604020202020204" pitchFamily="34" charset="0"/>
              </a:rPr>
              <a:t>годах</a:t>
            </a:r>
            <a:endParaRPr lang="ru-RU" dirty="0"/>
          </a:p>
        </p:txBody>
      </p:sp>
      <p:sp>
        <p:nvSpPr>
          <p:cNvPr id="3" name="Объект 2"/>
          <p:cNvSpPr>
            <a:spLocks noGrp="1"/>
          </p:cNvSpPr>
          <p:nvPr>
            <p:ph idx="1"/>
          </p:nvPr>
        </p:nvSpPr>
        <p:spPr>
          <a:xfrm>
            <a:off x="457200" y="1600201"/>
            <a:ext cx="8229600" cy="4349080"/>
          </a:xfrm>
        </p:spPr>
        <p:txBody>
          <a:bodyPr/>
          <a:lstStyle/>
          <a:p>
            <a:pPr marL="0" indent="0">
              <a:buNone/>
            </a:pPr>
            <a:endParaRPr lang="ru-RU"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4258"/>
          <a:stretch/>
        </p:blipFill>
        <p:spPr bwMode="auto">
          <a:xfrm>
            <a:off x="447953" y="1484784"/>
            <a:ext cx="8280922"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47396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8229600" cy="792088"/>
          </a:xfrm>
        </p:spPr>
        <p:txBody>
          <a:bodyPr>
            <a:normAutofit fontScale="90000"/>
          </a:bodyPr>
          <a:lstStyle/>
          <a:p>
            <a:r>
              <a:rPr lang="ru-RU" sz="2400" b="1" dirty="0">
                <a:solidFill>
                  <a:srgbClr val="C00000"/>
                </a:solidFill>
                <a:latin typeface="Arial" panose="020B0604020202020204" pitchFamily="34" charset="0"/>
                <a:ea typeface="+mn-ea"/>
                <a:cs typeface="Arial" panose="020B0604020202020204" pitchFamily="34" charset="0"/>
              </a:rPr>
              <a:t>Оплата </a:t>
            </a:r>
            <a:r>
              <a:rPr lang="ru-RU" sz="2400" b="1" dirty="0" smtClean="0">
                <a:solidFill>
                  <a:srgbClr val="C00000"/>
                </a:solidFill>
                <a:latin typeface="Arial" panose="020B0604020202020204" pitchFamily="34" charset="0"/>
                <a:ea typeface="+mn-ea"/>
                <a:cs typeface="Arial" panose="020B0604020202020204" pitchFamily="34" charset="0"/>
              </a:rPr>
              <a:t>медицинской помощи, </a:t>
            </a:r>
            <a:br>
              <a:rPr lang="ru-RU" sz="2400" b="1" dirty="0" smtClean="0">
                <a:solidFill>
                  <a:srgbClr val="C00000"/>
                </a:solidFill>
                <a:latin typeface="Arial" panose="020B0604020202020204" pitchFamily="34" charset="0"/>
                <a:ea typeface="+mn-ea"/>
                <a:cs typeface="Arial" panose="020B0604020202020204" pitchFamily="34" charset="0"/>
              </a:rPr>
            </a:br>
            <a:r>
              <a:rPr lang="ru-RU" sz="2400" b="1" dirty="0" smtClean="0">
                <a:solidFill>
                  <a:srgbClr val="C00000"/>
                </a:solidFill>
                <a:latin typeface="Arial" panose="020B0604020202020204" pitchFamily="34" charset="0"/>
                <a:ea typeface="+mn-ea"/>
                <a:cs typeface="Arial" panose="020B0604020202020204" pitchFamily="34" charset="0"/>
              </a:rPr>
              <a:t>оказанной в амбулаторных условиях</a:t>
            </a:r>
            <a:endParaRPr lang="ru-RU" sz="2400" b="1" dirty="0">
              <a:solidFill>
                <a:srgbClr val="C00000"/>
              </a:solidFill>
              <a:latin typeface="Arial" panose="020B0604020202020204" pitchFamily="34" charset="0"/>
              <a:ea typeface="+mn-ea"/>
              <a:cs typeface="Arial" panose="020B0604020202020204" pitchFamily="34" charset="0"/>
            </a:endParaRPr>
          </a:p>
        </p:txBody>
      </p:sp>
      <p:sp>
        <p:nvSpPr>
          <p:cNvPr id="3" name="Объект 2"/>
          <p:cNvSpPr>
            <a:spLocks noGrp="1"/>
          </p:cNvSpPr>
          <p:nvPr>
            <p:ph idx="1"/>
          </p:nvPr>
        </p:nvSpPr>
        <p:spPr/>
        <p:txBody>
          <a:bodyPr/>
          <a:lstStyle/>
          <a:p>
            <a:pPr marL="0" indent="0">
              <a:buNone/>
            </a:pPr>
            <a:endParaRPr lang="ru-RU"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696"/>
          <a:stretch/>
        </p:blipFill>
        <p:spPr bwMode="auto">
          <a:xfrm>
            <a:off x="428735" y="1124744"/>
            <a:ext cx="8280921"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68086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8229600" cy="1143000"/>
          </a:xfrm>
        </p:spPr>
        <p:txBody>
          <a:bodyPr vert="horz" lIns="91440" tIns="45720" rIns="91440" bIns="45720" rtlCol="0" anchor="ctr">
            <a:normAutofit/>
          </a:bodyPr>
          <a:lstStyle/>
          <a:p>
            <a:r>
              <a:rPr lang="ru-RU" sz="2400" b="1" dirty="0">
                <a:solidFill>
                  <a:srgbClr val="C00000"/>
                </a:solidFill>
                <a:latin typeface="Arial" panose="020B0604020202020204" pitchFamily="34" charset="0"/>
                <a:ea typeface="+mn-ea"/>
                <a:cs typeface="Arial" panose="020B0604020202020204" pitchFamily="34" charset="0"/>
              </a:rPr>
              <a:t>Оплата медицинской помощи, </a:t>
            </a:r>
            <a:r>
              <a:rPr lang="ru-RU" sz="2400" b="1" dirty="0" smtClean="0">
                <a:solidFill>
                  <a:srgbClr val="C00000"/>
                </a:solidFill>
                <a:latin typeface="Arial" panose="020B0604020202020204" pitchFamily="34" charset="0"/>
                <a:ea typeface="+mn-ea"/>
                <a:cs typeface="Arial" panose="020B0604020202020204" pitchFamily="34" charset="0"/>
              </a:rPr>
              <a:t/>
            </a:r>
            <a:br>
              <a:rPr lang="ru-RU" sz="2400" b="1" dirty="0" smtClean="0">
                <a:solidFill>
                  <a:srgbClr val="C00000"/>
                </a:solidFill>
                <a:latin typeface="Arial" panose="020B0604020202020204" pitchFamily="34" charset="0"/>
                <a:ea typeface="+mn-ea"/>
                <a:cs typeface="Arial" panose="020B0604020202020204" pitchFamily="34" charset="0"/>
              </a:rPr>
            </a:br>
            <a:r>
              <a:rPr lang="ru-RU" sz="2400" b="1" dirty="0" smtClean="0">
                <a:solidFill>
                  <a:srgbClr val="C00000"/>
                </a:solidFill>
                <a:latin typeface="Arial" panose="020B0604020202020204" pitchFamily="34" charset="0"/>
                <a:ea typeface="+mn-ea"/>
                <a:cs typeface="Arial" panose="020B0604020202020204" pitchFamily="34" charset="0"/>
              </a:rPr>
              <a:t>оказанной </a:t>
            </a:r>
            <a:r>
              <a:rPr lang="ru-RU" sz="2400" b="1" dirty="0">
                <a:solidFill>
                  <a:srgbClr val="C00000"/>
                </a:solidFill>
                <a:latin typeface="Arial" panose="020B0604020202020204" pitchFamily="34" charset="0"/>
                <a:ea typeface="+mn-ea"/>
                <a:cs typeface="Arial" panose="020B0604020202020204" pitchFamily="34" charset="0"/>
              </a:rPr>
              <a:t>в условиях круглосуточного стационара</a:t>
            </a:r>
          </a:p>
        </p:txBody>
      </p:sp>
      <p:sp>
        <p:nvSpPr>
          <p:cNvPr id="3" name="Объект 2"/>
          <p:cNvSpPr>
            <a:spLocks noGrp="1"/>
          </p:cNvSpPr>
          <p:nvPr>
            <p:ph idx="1"/>
          </p:nvPr>
        </p:nvSpPr>
        <p:spPr/>
        <p:txBody>
          <a:bodyPr/>
          <a:lstStyle/>
          <a:p>
            <a:pPr marL="0" indent="0">
              <a:buNone/>
            </a:pPr>
            <a:endParaRPr lang="ru-RU"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906" r="1974"/>
          <a:stretch/>
        </p:blipFill>
        <p:spPr bwMode="auto">
          <a:xfrm>
            <a:off x="467544" y="1149320"/>
            <a:ext cx="8280920" cy="4799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7171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764705"/>
            <a:ext cx="8229600" cy="5256584"/>
          </a:xfrm>
        </p:spPr>
        <p:txBody>
          <a:bodyPr/>
          <a:lstStyle/>
          <a:p>
            <a:pPr marL="0" indent="0" algn="ctr">
              <a:buNone/>
            </a:pPr>
            <a:endParaRPr lang="ru-RU" altLang="ru-RU" b="1" dirty="0" smtClean="0">
              <a:solidFill>
                <a:srgbClr val="C00000"/>
              </a:solidFill>
              <a:latin typeface="Avanti" pitchFamily="34" charset="0"/>
            </a:endParaRPr>
          </a:p>
          <a:p>
            <a:pPr marL="0" indent="0" algn="ctr">
              <a:buNone/>
            </a:pPr>
            <a:endParaRPr lang="ru-RU" altLang="ru-RU" b="1" dirty="0">
              <a:solidFill>
                <a:srgbClr val="C00000"/>
              </a:solidFill>
              <a:latin typeface="Avanti" pitchFamily="34" charset="0"/>
            </a:endParaRPr>
          </a:p>
          <a:p>
            <a:pPr marL="0" indent="0" algn="ctr">
              <a:buNone/>
            </a:pPr>
            <a:endParaRPr lang="ru-RU" altLang="ru-RU" b="1" dirty="0" smtClean="0">
              <a:solidFill>
                <a:srgbClr val="C00000"/>
              </a:solidFill>
              <a:latin typeface="Avanti" pitchFamily="34" charset="0"/>
            </a:endParaRPr>
          </a:p>
          <a:p>
            <a:pPr marL="0" indent="0" algn="ctr">
              <a:buNone/>
            </a:pPr>
            <a:r>
              <a:rPr lang="ru-RU" altLang="ru-RU" b="1" dirty="0" smtClean="0">
                <a:solidFill>
                  <a:srgbClr val="C00000"/>
                </a:solidFill>
                <a:latin typeface="Avanti" pitchFamily="34" charset="0"/>
              </a:rPr>
              <a:t>ОСНОВНЫЕ </a:t>
            </a:r>
            <a:r>
              <a:rPr lang="ru-RU" altLang="ru-RU" b="1" dirty="0">
                <a:solidFill>
                  <a:srgbClr val="C00000"/>
                </a:solidFill>
                <a:latin typeface="Avanti" pitchFamily="34" charset="0"/>
              </a:rPr>
              <a:t>НАПРАВЛЕНИЯ ДЕЯТЕЛЬНОСТИ</a:t>
            </a:r>
            <a:endParaRPr lang="ru-RU" dirty="0"/>
          </a:p>
        </p:txBody>
      </p:sp>
    </p:spTree>
    <p:extLst>
      <p:ext uri="{BB962C8B-B14F-4D97-AF65-F5344CB8AC3E}">
        <p14:creationId xmlns:p14="http://schemas.microsoft.com/office/powerpoint/2010/main" val="25187854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577514" y="1600200"/>
            <a:ext cx="8109285" cy="4525963"/>
          </a:xfrm>
        </p:spPr>
        <p:txBody>
          <a:bodyPr/>
          <a:lstStyle/>
          <a:p>
            <a:pPr marL="0" indent="0">
              <a:buNone/>
            </a:pPr>
            <a:endParaRPr lang="ru-RU"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72" r="1915"/>
          <a:stretch/>
        </p:blipFill>
        <p:spPr bwMode="auto">
          <a:xfrm>
            <a:off x="577515" y="260648"/>
            <a:ext cx="8037095"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42916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dirty="0" smtClean="0">
                <a:solidFill>
                  <a:srgbClr val="C00000"/>
                </a:solidFill>
                <a:latin typeface="Arial" panose="020B0604020202020204" pitchFamily="34" charset="0"/>
                <a:cs typeface="Arial" panose="020B0604020202020204" pitchFamily="34" charset="0"/>
              </a:rPr>
              <a:t>Количество клинико-статистических групп, используемых при оплате медицинской помощи в дневном и круглосуточном стационарах</a:t>
            </a:r>
            <a:endParaRPr lang="ru-RU" sz="2400" dirty="0"/>
          </a:p>
        </p:txBody>
      </p:sp>
      <p:sp>
        <p:nvSpPr>
          <p:cNvPr id="3" name="Объект 2"/>
          <p:cNvSpPr>
            <a:spLocks noGrp="1"/>
          </p:cNvSpPr>
          <p:nvPr>
            <p:ph idx="1"/>
          </p:nvPr>
        </p:nvSpPr>
        <p:spPr>
          <a:xfrm>
            <a:off x="395536" y="1678898"/>
            <a:ext cx="8229600" cy="4525963"/>
          </a:xfrm>
        </p:spPr>
        <p:txBody>
          <a:bodyPr/>
          <a:lstStyle/>
          <a:p>
            <a:pPr marL="0" indent="0">
              <a:buNone/>
            </a:pPr>
            <a:endParaRPr lang="ru-RU"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874" r="1804" b="3977"/>
          <a:stretch/>
        </p:blipFill>
        <p:spPr bwMode="auto">
          <a:xfrm>
            <a:off x="395536" y="1556792"/>
            <a:ext cx="8163848"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53099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dirty="0">
                <a:solidFill>
                  <a:srgbClr val="C00000"/>
                </a:solidFill>
                <a:latin typeface="Arial" panose="020B0604020202020204" pitchFamily="34" charset="0"/>
                <a:cs typeface="Arial" panose="020B0604020202020204" pitchFamily="34" charset="0"/>
              </a:rPr>
              <a:t>Оплата медицинской помощи, оказанной в условиях </a:t>
            </a:r>
            <a:r>
              <a:rPr lang="ru-RU" sz="2400" b="1" dirty="0" smtClean="0">
                <a:solidFill>
                  <a:srgbClr val="C00000"/>
                </a:solidFill>
                <a:latin typeface="Arial" panose="020B0604020202020204" pitchFamily="34" charset="0"/>
                <a:cs typeface="Arial" panose="020B0604020202020204" pitchFamily="34" charset="0"/>
              </a:rPr>
              <a:t>дневного </a:t>
            </a:r>
            <a:r>
              <a:rPr lang="ru-RU" sz="2400" b="1" dirty="0">
                <a:solidFill>
                  <a:srgbClr val="C00000"/>
                </a:solidFill>
                <a:latin typeface="Arial" panose="020B0604020202020204" pitchFamily="34" charset="0"/>
                <a:cs typeface="Arial" panose="020B0604020202020204" pitchFamily="34" charset="0"/>
              </a:rPr>
              <a:t>стационара</a:t>
            </a:r>
            <a:endParaRPr lang="ru-RU" sz="2400" dirty="0">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457200" y="1600200"/>
            <a:ext cx="8229600" cy="4277073"/>
          </a:xfrm>
        </p:spPr>
        <p:txBody>
          <a:bodyPr/>
          <a:lstStyle/>
          <a:p>
            <a:pPr marL="0" indent="0">
              <a:buNone/>
            </a:pPr>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12776"/>
            <a:ext cx="8568951"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31853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664"/>
            <a:ext cx="8229600" cy="648072"/>
          </a:xfrm>
        </p:spPr>
        <p:txBody>
          <a:bodyPr>
            <a:normAutofit/>
          </a:bodyPr>
          <a:lstStyle/>
          <a:p>
            <a:r>
              <a:rPr lang="ru-RU" sz="2400" b="1" dirty="0">
                <a:solidFill>
                  <a:srgbClr val="C00000"/>
                </a:solidFill>
                <a:latin typeface="Arial" panose="020B0604020202020204" pitchFamily="34" charset="0"/>
                <a:cs typeface="Arial" panose="020B0604020202020204" pitchFamily="34" charset="0"/>
              </a:rPr>
              <a:t>Оплата </a:t>
            </a:r>
            <a:r>
              <a:rPr lang="ru-RU" sz="2400" b="1" dirty="0" smtClean="0">
                <a:solidFill>
                  <a:srgbClr val="C00000"/>
                </a:solidFill>
                <a:latin typeface="Arial" panose="020B0604020202020204" pitchFamily="34" charset="0"/>
                <a:cs typeface="Arial" panose="020B0604020202020204" pitchFamily="34" charset="0"/>
              </a:rPr>
              <a:t>скорой медицинской </a:t>
            </a:r>
            <a:r>
              <a:rPr lang="ru-RU" sz="2400" b="1" dirty="0">
                <a:solidFill>
                  <a:srgbClr val="C00000"/>
                </a:solidFill>
                <a:latin typeface="Arial" panose="020B0604020202020204" pitchFamily="34" charset="0"/>
                <a:cs typeface="Arial" panose="020B0604020202020204" pitchFamily="34" charset="0"/>
              </a:rPr>
              <a:t>помощи</a:t>
            </a:r>
            <a:endParaRPr lang="ru-RU" sz="2400" dirty="0"/>
          </a:p>
        </p:txBody>
      </p:sp>
      <p:sp>
        <p:nvSpPr>
          <p:cNvPr id="3" name="Объект 2"/>
          <p:cNvSpPr>
            <a:spLocks noGrp="1"/>
          </p:cNvSpPr>
          <p:nvPr>
            <p:ph idx="1"/>
          </p:nvPr>
        </p:nvSpPr>
        <p:spPr>
          <a:xfrm>
            <a:off x="467543" y="1700808"/>
            <a:ext cx="8229600" cy="4525963"/>
          </a:xfrm>
        </p:spPr>
        <p:txBody>
          <a:bodyPr/>
          <a:lstStyle/>
          <a:p>
            <a:pPr marL="0" indent="0">
              <a:buNone/>
            </a:pPr>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908721"/>
            <a:ext cx="8352929"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36558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dirty="0">
                <a:solidFill>
                  <a:srgbClr val="C00000"/>
                </a:solidFill>
                <a:latin typeface="Arial" panose="020B0604020202020204" pitchFamily="34" charset="0"/>
                <a:cs typeface="Arial" panose="020B0604020202020204" pitchFamily="34" charset="0"/>
              </a:rPr>
              <a:t>Объем расходов средств ОМС медицинскими организациями по данным формы  № 14-ф (ОМС)</a:t>
            </a:r>
          </a:p>
        </p:txBody>
      </p:sp>
      <p:sp>
        <p:nvSpPr>
          <p:cNvPr id="3" name="Объект 2"/>
          <p:cNvSpPr>
            <a:spLocks noGrp="1"/>
          </p:cNvSpPr>
          <p:nvPr>
            <p:ph idx="1"/>
          </p:nvPr>
        </p:nvSpPr>
        <p:spPr/>
        <p:txBody>
          <a:bodyPr/>
          <a:lstStyle/>
          <a:p>
            <a:endParaRPr lang="ru-RU"/>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1556792"/>
            <a:ext cx="8352929" cy="439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36558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4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700" b="1" dirty="0" smtClean="0"/>
              <a:t/>
            </a:r>
            <a:br>
              <a:rPr lang="ru-RU" sz="2700" b="1" dirty="0" smtClean="0"/>
            </a:br>
            <a:r>
              <a:rPr lang="ru-RU" sz="2700" b="1" dirty="0" smtClean="0">
                <a:solidFill>
                  <a:srgbClr val="C00000"/>
                </a:solidFill>
                <a:latin typeface="Arial" panose="020B0604020202020204" pitchFamily="34" charset="0"/>
                <a:cs typeface="Arial" panose="020B0604020202020204" pitchFamily="34" charset="0"/>
              </a:rPr>
              <a:t>Структура </a:t>
            </a:r>
            <a:r>
              <a:rPr lang="ru-RU" sz="2700" b="1" dirty="0">
                <a:solidFill>
                  <a:srgbClr val="C00000"/>
                </a:solidFill>
                <a:latin typeface="Arial" panose="020B0604020202020204" pitchFamily="34" charset="0"/>
                <a:cs typeface="Arial" panose="020B0604020202020204" pitchFamily="34" charset="0"/>
              </a:rPr>
              <a:t>расходов медицинских организаций</a:t>
            </a:r>
            <a:r>
              <a:rPr lang="ru-RU" sz="2700" dirty="0">
                <a:solidFill>
                  <a:srgbClr val="C00000"/>
                </a:solidFill>
                <a:latin typeface="Arial" panose="020B0604020202020204" pitchFamily="34" charset="0"/>
                <a:cs typeface="Arial" panose="020B0604020202020204" pitchFamily="34" charset="0"/>
              </a:rPr>
              <a:t/>
            </a:r>
            <a:br>
              <a:rPr lang="ru-RU" sz="2700" dirty="0">
                <a:solidFill>
                  <a:srgbClr val="C00000"/>
                </a:solidFill>
                <a:latin typeface="Arial" panose="020B0604020202020204" pitchFamily="34" charset="0"/>
                <a:cs typeface="Arial" panose="020B0604020202020204" pitchFamily="34" charset="0"/>
              </a:rPr>
            </a:br>
            <a:r>
              <a:rPr lang="ru-RU" sz="2700" b="1" dirty="0">
                <a:solidFill>
                  <a:srgbClr val="C00000"/>
                </a:solidFill>
                <a:latin typeface="Arial" panose="020B0604020202020204" pitchFamily="34" charset="0"/>
                <a:cs typeface="Arial" panose="020B0604020202020204" pitchFamily="34" charset="0"/>
              </a:rPr>
              <a:t>  по данным формы  № 14-ф (ОМС)</a:t>
            </a:r>
            <a:r>
              <a:rPr lang="ru-RU" sz="2700" dirty="0">
                <a:solidFill>
                  <a:srgbClr val="C00000"/>
                </a:solidFill>
                <a:latin typeface="Arial" panose="020B0604020202020204" pitchFamily="34" charset="0"/>
                <a:cs typeface="Arial" panose="020B0604020202020204" pitchFamily="34" charset="0"/>
              </a:rPr>
              <a:t/>
            </a:r>
            <a:br>
              <a:rPr lang="ru-RU" sz="2700" dirty="0">
                <a:solidFill>
                  <a:srgbClr val="C00000"/>
                </a:solidFill>
                <a:latin typeface="Arial" panose="020B0604020202020204" pitchFamily="34" charset="0"/>
                <a:cs typeface="Arial" panose="020B0604020202020204" pitchFamily="34" charset="0"/>
              </a:rPr>
            </a:br>
            <a:endParaRPr lang="ru-RU" sz="2700" dirty="0">
              <a:solidFill>
                <a:srgbClr val="C00000"/>
              </a:solidFill>
              <a:latin typeface="Arial" panose="020B0604020202020204" pitchFamily="34" charset="0"/>
              <a:cs typeface="Arial" panose="020B0604020202020204" pitchFamily="34" charset="0"/>
            </a:endParaRPr>
          </a:p>
        </p:txBody>
      </p:sp>
      <p:pic>
        <p:nvPicPr>
          <p:cNvPr id="1026" name="Picture 2" descr="O:\Общие папки доступные всем отделам\IT_Share\Черезов\отчет\9_20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53" y="1990929"/>
            <a:ext cx="5697732" cy="327273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O:\Общие папки доступные всем отделам\IT_Share\Черезов\отчет\9_2018.jpg"/>
          <p:cNvPicPr>
            <a:picLocks noChangeAspect="1" noChangeArrowheads="1"/>
          </p:cNvPicPr>
          <p:nvPr/>
        </p:nvPicPr>
        <p:blipFill rotWithShape="1">
          <a:blip r:embed="rId4">
            <a:extLst>
              <a:ext uri="{28A0092B-C50C-407E-A947-70E740481C1C}">
                <a14:useLocalDpi xmlns:a14="http://schemas.microsoft.com/office/drawing/2010/main" val="0"/>
              </a:ext>
            </a:extLst>
          </a:blip>
          <a:srcRect l="-1" r="46185"/>
          <a:stretch/>
        </p:blipFill>
        <p:spPr bwMode="auto">
          <a:xfrm>
            <a:off x="5724128" y="1990929"/>
            <a:ext cx="3070094" cy="32727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87624" y="1542641"/>
            <a:ext cx="1080120" cy="369332"/>
          </a:xfrm>
          <a:prstGeom prst="rect">
            <a:avLst/>
          </a:prstGeom>
          <a:noFill/>
        </p:spPr>
        <p:txBody>
          <a:bodyPr wrap="square" rtlCol="0">
            <a:spAutoFit/>
          </a:bodyPr>
          <a:lstStyle/>
          <a:p>
            <a:pPr algn="ctr"/>
            <a:r>
              <a:rPr lang="en-US" b="1" dirty="0" smtClean="0">
                <a:solidFill>
                  <a:srgbClr val="C00000"/>
                </a:solidFill>
              </a:rPr>
              <a:t>2017</a:t>
            </a:r>
            <a:r>
              <a:rPr lang="ru-RU" b="1" dirty="0" smtClean="0">
                <a:solidFill>
                  <a:srgbClr val="C00000"/>
                </a:solidFill>
              </a:rPr>
              <a:t> год</a:t>
            </a:r>
            <a:endParaRPr lang="ru-RU" b="1" dirty="0">
              <a:solidFill>
                <a:srgbClr val="C00000"/>
              </a:solidFill>
            </a:endParaRPr>
          </a:p>
        </p:txBody>
      </p:sp>
      <p:sp>
        <p:nvSpPr>
          <p:cNvPr id="6" name="TextBox 5"/>
          <p:cNvSpPr txBox="1"/>
          <p:nvPr/>
        </p:nvSpPr>
        <p:spPr>
          <a:xfrm>
            <a:off x="6516216" y="1542641"/>
            <a:ext cx="1296144" cy="369332"/>
          </a:xfrm>
          <a:prstGeom prst="rect">
            <a:avLst/>
          </a:prstGeom>
          <a:noFill/>
        </p:spPr>
        <p:txBody>
          <a:bodyPr wrap="square" rtlCol="0">
            <a:spAutoFit/>
          </a:bodyPr>
          <a:lstStyle/>
          <a:p>
            <a:pPr algn="ctr"/>
            <a:r>
              <a:rPr lang="en-US" b="1" dirty="0" smtClean="0">
                <a:solidFill>
                  <a:srgbClr val="C00000"/>
                </a:solidFill>
              </a:rPr>
              <a:t>201</a:t>
            </a:r>
            <a:r>
              <a:rPr lang="ru-RU" b="1" dirty="0" smtClean="0">
                <a:solidFill>
                  <a:srgbClr val="C00000"/>
                </a:solidFill>
              </a:rPr>
              <a:t>8 год</a:t>
            </a:r>
            <a:endParaRPr lang="ru-RU" b="1" dirty="0">
              <a:solidFill>
                <a:srgbClr val="C00000"/>
              </a:solidFill>
            </a:endParaRPr>
          </a:p>
        </p:txBody>
      </p:sp>
    </p:spTree>
    <p:extLst>
      <p:ext uri="{BB962C8B-B14F-4D97-AF65-F5344CB8AC3E}">
        <p14:creationId xmlns:p14="http://schemas.microsoft.com/office/powerpoint/2010/main" val="38233984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764704"/>
            <a:ext cx="8064896" cy="4741987"/>
          </a:xfrm>
        </p:spPr>
        <p:txBody>
          <a:bodyPr>
            <a:normAutofit/>
          </a:bodyPr>
          <a:lstStyle/>
          <a:p>
            <a:pPr marL="0" indent="0" algn="ctr">
              <a:spcBef>
                <a:spcPts val="0"/>
              </a:spcBef>
              <a:buNone/>
            </a:pPr>
            <a:endParaRPr lang="ru-RU" sz="2400" b="1" dirty="0" smtClean="0">
              <a:solidFill>
                <a:srgbClr val="C00000"/>
              </a:solidFill>
              <a:latin typeface="Avanti" pitchFamily="34" charset="0"/>
            </a:endParaRPr>
          </a:p>
          <a:p>
            <a:pPr marL="0" indent="0" algn="ctr">
              <a:spcBef>
                <a:spcPts val="0"/>
              </a:spcBef>
              <a:buNone/>
            </a:pPr>
            <a:endParaRPr lang="ru-RU" sz="2400" b="1" dirty="0">
              <a:solidFill>
                <a:srgbClr val="C00000"/>
              </a:solidFill>
              <a:latin typeface="Avanti" pitchFamily="34" charset="0"/>
            </a:endParaRPr>
          </a:p>
          <a:p>
            <a:pPr marL="0" indent="0" algn="ctr">
              <a:spcBef>
                <a:spcPts val="0"/>
              </a:spcBef>
              <a:buNone/>
            </a:pPr>
            <a:r>
              <a:rPr lang="ru-RU" sz="2400" b="1" dirty="0" smtClean="0">
                <a:solidFill>
                  <a:srgbClr val="C00000"/>
                </a:solidFill>
                <a:latin typeface="Arial" panose="020B0604020202020204" pitchFamily="34" charset="0"/>
                <a:ea typeface="+mj-ea"/>
                <a:cs typeface="Arial" panose="020B0604020202020204" pitchFamily="34" charset="0"/>
              </a:rPr>
              <a:t>Мониторинг </a:t>
            </a:r>
            <a:r>
              <a:rPr lang="ru-RU" sz="2400" b="1" dirty="0">
                <a:solidFill>
                  <a:srgbClr val="C00000"/>
                </a:solidFill>
                <a:latin typeface="Arial" panose="020B0604020202020204" pitchFamily="34" charset="0"/>
                <a:ea typeface="+mj-ea"/>
                <a:cs typeface="Arial" panose="020B0604020202020204" pitchFamily="34" charset="0"/>
              </a:rPr>
              <a:t>заработной платы  работников МО для достижения целевых прогнозных показателей, предусмотренных Указом Президента РФ </a:t>
            </a:r>
            <a:endParaRPr lang="ru-RU" sz="2400" b="1" dirty="0" smtClean="0">
              <a:solidFill>
                <a:srgbClr val="C00000"/>
              </a:solidFill>
              <a:latin typeface="Arial" panose="020B0604020202020204" pitchFamily="34" charset="0"/>
              <a:ea typeface="+mj-ea"/>
              <a:cs typeface="Arial" panose="020B0604020202020204" pitchFamily="34" charset="0"/>
            </a:endParaRPr>
          </a:p>
          <a:p>
            <a:pPr marL="0" indent="0" algn="ctr">
              <a:spcBef>
                <a:spcPts val="0"/>
              </a:spcBef>
              <a:buNone/>
            </a:pPr>
            <a:r>
              <a:rPr lang="ru-RU" sz="2400" b="1" dirty="0" smtClean="0">
                <a:solidFill>
                  <a:srgbClr val="C00000"/>
                </a:solidFill>
                <a:latin typeface="Arial" panose="020B0604020202020204" pitchFamily="34" charset="0"/>
                <a:ea typeface="+mj-ea"/>
                <a:cs typeface="Arial" panose="020B0604020202020204" pitchFamily="34" charset="0"/>
              </a:rPr>
              <a:t>от </a:t>
            </a:r>
            <a:r>
              <a:rPr lang="ru-RU" sz="2400" b="1" dirty="0">
                <a:solidFill>
                  <a:srgbClr val="C00000"/>
                </a:solidFill>
                <a:latin typeface="Arial" panose="020B0604020202020204" pitchFamily="34" charset="0"/>
                <a:ea typeface="+mj-ea"/>
                <a:cs typeface="Arial" panose="020B0604020202020204" pitchFamily="34" charset="0"/>
              </a:rPr>
              <a:t>07.05.2012 № 597 </a:t>
            </a:r>
            <a:endParaRPr lang="ru-RU" sz="2400" b="1" dirty="0" smtClean="0">
              <a:solidFill>
                <a:srgbClr val="C00000"/>
              </a:solidFill>
              <a:latin typeface="Arial" panose="020B0604020202020204" pitchFamily="34" charset="0"/>
              <a:ea typeface="+mj-ea"/>
              <a:cs typeface="Arial" panose="020B0604020202020204" pitchFamily="34" charset="0"/>
            </a:endParaRPr>
          </a:p>
          <a:p>
            <a:pPr marL="0" indent="0" algn="ctr">
              <a:spcBef>
                <a:spcPts val="0"/>
              </a:spcBef>
              <a:buNone/>
            </a:pPr>
            <a:r>
              <a:rPr lang="ru-RU" sz="2400" b="1" dirty="0" smtClean="0">
                <a:solidFill>
                  <a:srgbClr val="C00000"/>
                </a:solidFill>
                <a:latin typeface="Arial" panose="020B0604020202020204" pitchFamily="34" charset="0"/>
                <a:ea typeface="+mj-ea"/>
                <a:cs typeface="Arial" panose="020B0604020202020204" pitchFamily="34" charset="0"/>
              </a:rPr>
              <a:t>«</a:t>
            </a:r>
            <a:r>
              <a:rPr lang="ru-RU" sz="2400" b="1" dirty="0">
                <a:solidFill>
                  <a:srgbClr val="C00000"/>
                </a:solidFill>
                <a:latin typeface="Arial" panose="020B0604020202020204" pitchFamily="34" charset="0"/>
                <a:ea typeface="+mj-ea"/>
                <a:cs typeface="Arial" panose="020B0604020202020204" pitchFamily="34" charset="0"/>
              </a:rPr>
              <a:t>О мероприятиях </a:t>
            </a:r>
            <a:r>
              <a:rPr lang="ru-RU" sz="2400" b="1" dirty="0" smtClean="0">
                <a:solidFill>
                  <a:srgbClr val="C00000"/>
                </a:solidFill>
                <a:latin typeface="Arial" panose="020B0604020202020204" pitchFamily="34" charset="0"/>
                <a:ea typeface="+mj-ea"/>
                <a:cs typeface="Arial" panose="020B0604020202020204" pitchFamily="34" charset="0"/>
              </a:rPr>
              <a:t>по </a:t>
            </a:r>
            <a:r>
              <a:rPr lang="ru-RU" sz="2400" b="1" dirty="0">
                <a:solidFill>
                  <a:srgbClr val="C00000"/>
                </a:solidFill>
                <a:latin typeface="Arial" panose="020B0604020202020204" pitchFamily="34" charset="0"/>
                <a:ea typeface="+mj-ea"/>
                <a:cs typeface="Arial" panose="020B0604020202020204" pitchFamily="34" charset="0"/>
              </a:rPr>
              <a:t>реализации </a:t>
            </a:r>
            <a:r>
              <a:rPr lang="ru-RU" sz="2400" b="1" dirty="0" smtClean="0">
                <a:solidFill>
                  <a:srgbClr val="C00000"/>
                </a:solidFill>
                <a:latin typeface="Arial" panose="020B0604020202020204" pitchFamily="34" charset="0"/>
                <a:ea typeface="+mj-ea"/>
                <a:cs typeface="Arial" panose="020B0604020202020204" pitchFamily="34" charset="0"/>
              </a:rPr>
              <a:t>государственной </a:t>
            </a:r>
          </a:p>
          <a:p>
            <a:pPr marL="0" indent="0" algn="ctr">
              <a:spcBef>
                <a:spcPts val="0"/>
              </a:spcBef>
              <a:buNone/>
            </a:pPr>
            <a:r>
              <a:rPr lang="ru-RU" sz="2400" b="1" dirty="0" smtClean="0">
                <a:solidFill>
                  <a:srgbClr val="C00000"/>
                </a:solidFill>
                <a:latin typeface="Arial" panose="020B0604020202020204" pitchFamily="34" charset="0"/>
                <a:ea typeface="+mj-ea"/>
                <a:cs typeface="Arial" panose="020B0604020202020204" pitchFamily="34" charset="0"/>
              </a:rPr>
              <a:t>социальной политики»</a:t>
            </a:r>
          </a:p>
          <a:p>
            <a:pPr marL="0">
              <a:spcBef>
                <a:spcPts val="0"/>
              </a:spcBef>
            </a:pPr>
            <a:endParaRPr lang="ru-RU" dirty="0"/>
          </a:p>
        </p:txBody>
      </p:sp>
    </p:spTree>
    <p:extLst>
      <p:ext uri="{BB962C8B-B14F-4D97-AF65-F5344CB8AC3E}">
        <p14:creationId xmlns:p14="http://schemas.microsoft.com/office/powerpoint/2010/main" val="17136558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47248" cy="922114"/>
          </a:xfrm>
        </p:spPr>
        <p:txBody>
          <a:bodyPr>
            <a:noAutofit/>
          </a:bodyPr>
          <a:lstStyle/>
          <a:p>
            <a:r>
              <a:rPr lang="ru-RU" sz="2400" b="1" dirty="0" smtClean="0">
                <a:solidFill>
                  <a:srgbClr val="C00000"/>
                </a:solidFill>
                <a:latin typeface="Arial" panose="020B0604020202020204" pitchFamily="34" charset="0"/>
                <a:cs typeface="Arial" panose="020B0604020202020204" pitchFamily="34" charset="0"/>
              </a:rPr>
              <a:t>Рост среднемесячной  заработной платы медицинских работников за </a:t>
            </a:r>
            <a:r>
              <a:rPr lang="ru-RU" sz="2400" b="1" dirty="0">
                <a:solidFill>
                  <a:srgbClr val="C00000"/>
                </a:solidFill>
                <a:latin typeface="Arial" panose="020B0604020202020204" pitchFamily="34" charset="0"/>
                <a:cs typeface="Arial" panose="020B0604020202020204" pitchFamily="34" charset="0"/>
              </a:rPr>
              <a:t>счет средств </a:t>
            </a:r>
            <a:r>
              <a:rPr lang="ru-RU" sz="2400" b="1" dirty="0" smtClean="0">
                <a:solidFill>
                  <a:srgbClr val="C00000"/>
                </a:solidFill>
                <a:latin typeface="Arial" panose="020B0604020202020204" pitchFamily="34" charset="0"/>
                <a:cs typeface="Arial" panose="020B0604020202020204" pitchFamily="34" charset="0"/>
              </a:rPr>
              <a:t>ОМС</a:t>
            </a:r>
            <a:endParaRPr lang="ru-RU" sz="2400" b="1" dirty="0">
              <a:solidFill>
                <a:srgbClr val="C00000"/>
              </a:solidFill>
              <a:latin typeface="Arial" panose="020B0604020202020204" pitchFamily="34" charset="0"/>
              <a:cs typeface="Arial" panose="020B0604020202020204" pitchFamily="34" charset="0"/>
            </a:endParaRPr>
          </a:p>
        </p:txBody>
      </p:sp>
      <p:sp>
        <p:nvSpPr>
          <p:cNvPr id="3" name="Объект 2"/>
          <p:cNvSpPr>
            <a:spLocks noGrp="1"/>
          </p:cNvSpPr>
          <p:nvPr>
            <p:ph idx="1"/>
          </p:nvPr>
        </p:nvSpPr>
        <p:spPr/>
        <p:txBody>
          <a:bodyPr/>
          <a:lstStyle/>
          <a:p>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1196753"/>
            <a:ext cx="8352929"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36558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dirty="0">
                <a:solidFill>
                  <a:srgbClr val="C00000"/>
                </a:solidFill>
                <a:latin typeface="Arial" panose="020B0604020202020204" pitchFamily="34" charset="0"/>
                <a:cs typeface="Arial" panose="020B0604020202020204" pitchFamily="34" charset="0"/>
              </a:rPr>
              <a:t>Доля средств ОМС в среднемесячной заработной плате </a:t>
            </a:r>
            <a:r>
              <a:rPr lang="ru-RU" sz="2400" b="1" dirty="0" smtClean="0">
                <a:solidFill>
                  <a:srgbClr val="C00000"/>
                </a:solidFill>
                <a:latin typeface="Arial" panose="020B0604020202020204" pitchFamily="34" charset="0"/>
                <a:cs typeface="Arial" panose="020B0604020202020204" pitchFamily="34" charset="0"/>
              </a:rPr>
              <a:t>работников </a:t>
            </a:r>
            <a:r>
              <a:rPr lang="ru-RU" sz="2400" b="1" dirty="0">
                <a:solidFill>
                  <a:srgbClr val="C00000"/>
                </a:solidFill>
                <a:latin typeface="Arial" panose="020B0604020202020204" pitchFamily="34" charset="0"/>
                <a:cs typeface="Arial" panose="020B0604020202020204" pitchFamily="34" charset="0"/>
              </a:rPr>
              <a:t>медицинских организаций</a:t>
            </a:r>
          </a:p>
        </p:txBody>
      </p:sp>
      <p:pic>
        <p:nvPicPr>
          <p:cNvPr id="8" name="Объект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5736" y="1412776"/>
            <a:ext cx="4608512" cy="4114613"/>
          </a:xfrm>
        </p:spPr>
      </p:pic>
    </p:spTree>
    <p:extLst>
      <p:ext uri="{BB962C8B-B14F-4D97-AF65-F5344CB8AC3E}">
        <p14:creationId xmlns:p14="http://schemas.microsoft.com/office/powerpoint/2010/main" val="17136558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000" b="1" dirty="0" smtClean="0">
                <a:latin typeface="Arial" panose="020B0604020202020204" pitchFamily="34" charset="0"/>
                <a:cs typeface="Arial" panose="020B0604020202020204" pitchFamily="34" charset="0"/>
              </a:rPr>
              <a:t/>
            </a:r>
            <a:br>
              <a:rPr lang="ru-RU" sz="2000" b="1" dirty="0" smtClean="0">
                <a:latin typeface="Arial" panose="020B0604020202020204" pitchFamily="34" charset="0"/>
                <a:cs typeface="Arial" panose="020B0604020202020204" pitchFamily="34" charset="0"/>
              </a:rPr>
            </a:br>
            <a:r>
              <a:rPr lang="ru-RU" sz="2000" b="1" dirty="0" smtClean="0">
                <a:solidFill>
                  <a:srgbClr val="C00000"/>
                </a:solidFill>
                <a:latin typeface="Arial" panose="020B0604020202020204" pitchFamily="34" charset="0"/>
                <a:cs typeface="Arial" panose="020B0604020202020204" pitchFamily="34" charset="0"/>
              </a:rPr>
              <a:t>Средняя </a:t>
            </a:r>
            <a:r>
              <a:rPr lang="ru-RU" sz="2000" b="1" dirty="0">
                <a:solidFill>
                  <a:srgbClr val="C00000"/>
                </a:solidFill>
                <a:latin typeface="Arial" panose="020B0604020202020204" pitchFamily="34" charset="0"/>
                <a:cs typeface="Arial" panose="020B0604020202020204" pitchFamily="34" charset="0"/>
              </a:rPr>
              <a:t>заработная плата </a:t>
            </a:r>
            <a:r>
              <a:rPr lang="ru-RU" sz="2000" b="1" dirty="0" smtClean="0">
                <a:solidFill>
                  <a:srgbClr val="C00000"/>
                </a:solidFill>
                <a:latin typeface="Arial" panose="020B0604020202020204" pitchFamily="34" charset="0"/>
                <a:cs typeface="Arial" panose="020B0604020202020204" pitchFamily="34" charset="0"/>
              </a:rPr>
              <a:t>медицинских работников в </a:t>
            </a:r>
            <a:r>
              <a:rPr lang="ru-RU" sz="2000" b="1" dirty="0">
                <a:solidFill>
                  <a:srgbClr val="C00000"/>
                </a:solidFill>
                <a:latin typeface="Arial" panose="020B0604020202020204" pitchFamily="34" charset="0"/>
                <a:cs typeface="Arial" panose="020B0604020202020204" pitchFamily="34" charset="0"/>
              </a:rPr>
              <a:t>МО, работающих в системе ОМС, </a:t>
            </a:r>
            <a:r>
              <a:rPr lang="ru-RU" sz="2000" dirty="0">
                <a:solidFill>
                  <a:srgbClr val="C00000"/>
                </a:solidFill>
                <a:latin typeface="Arial" panose="020B0604020202020204" pitchFamily="34" charset="0"/>
                <a:cs typeface="Arial" panose="020B0604020202020204" pitchFamily="34" charset="0"/>
              </a:rPr>
              <a:t/>
            </a:r>
            <a:br>
              <a:rPr lang="ru-RU" sz="2000" dirty="0">
                <a:solidFill>
                  <a:srgbClr val="C00000"/>
                </a:solidFill>
                <a:latin typeface="Arial" panose="020B0604020202020204" pitchFamily="34" charset="0"/>
                <a:cs typeface="Arial" panose="020B0604020202020204" pitchFamily="34" charset="0"/>
              </a:rPr>
            </a:br>
            <a:r>
              <a:rPr lang="ru-RU" sz="2000" b="1" dirty="0">
                <a:solidFill>
                  <a:srgbClr val="C00000"/>
                </a:solidFill>
                <a:latin typeface="Arial" panose="020B0604020202020204" pitchFamily="34" charset="0"/>
                <a:cs typeface="Arial" panose="020B0604020202020204" pitchFamily="34" charset="0"/>
              </a:rPr>
              <a:t>за 2018 год в сравнении с «Дорожной картой» </a:t>
            </a:r>
            <a:r>
              <a:rPr lang="ru-RU" sz="2000" dirty="0">
                <a:solidFill>
                  <a:srgbClr val="C00000"/>
                </a:solidFill>
                <a:latin typeface="Arial" panose="020B0604020202020204" pitchFamily="34" charset="0"/>
                <a:cs typeface="Arial" panose="020B0604020202020204" pitchFamily="34" charset="0"/>
              </a:rPr>
              <a:t/>
            </a:r>
            <a:br>
              <a:rPr lang="ru-RU" sz="2000" dirty="0">
                <a:solidFill>
                  <a:srgbClr val="C00000"/>
                </a:solidFill>
                <a:latin typeface="Arial" panose="020B0604020202020204" pitchFamily="34" charset="0"/>
                <a:cs typeface="Arial" panose="020B0604020202020204" pitchFamily="34" charset="0"/>
              </a:rPr>
            </a:br>
            <a:r>
              <a:rPr lang="ru-RU" sz="2000" b="1" dirty="0">
                <a:solidFill>
                  <a:srgbClr val="C00000"/>
                </a:solidFill>
                <a:latin typeface="Arial" panose="020B0604020202020204" pitchFamily="34" charset="0"/>
                <a:cs typeface="Arial" panose="020B0604020202020204" pitchFamily="34" charset="0"/>
              </a:rPr>
              <a:t>развития здравоохранения Кировской области, тыс. </a:t>
            </a:r>
            <a:r>
              <a:rPr lang="ru-RU" sz="2000" b="1" dirty="0" smtClean="0">
                <a:solidFill>
                  <a:srgbClr val="C00000"/>
                </a:solidFill>
                <a:latin typeface="Arial" panose="020B0604020202020204" pitchFamily="34" charset="0"/>
                <a:cs typeface="Arial" panose="020B0604020202020204" pitchFamily="34" charset="0"/>
              </a:rPr>
              <a:t>руб.</a:t>
            </a:r>
            <a:r>
              <a:rPr lang="ru-RU" sz="2000" dirty="0">
                <a:solidFill>
                  <a:srgbClr val="C00000"/>
                </a:solidFill>
              </a:rPr>
              <a:t/>
            </a:r>
            <a:br>
              <a:rPr lang="ru-RU" sz="2000" dirty="0">
                <a:solidFill>
                  <a:srgbClr val="C00000"/>
                </a:solidFill>
              </a:rPr>
            </a:br>
            <a:endParaRPr lang="ru-RU" sz="2000" dirty="0">
              <a:solidFill>
                <a:srgbClr val="C00000"/>
              </a:solidFill>
            </a:endParaRPr>
          </a:p>
        </p:txBody>
      </p:sp>
      <p:sp>
        <p:nvSpPr>
          <p:cNvPr id="5" name="Объект 4"/>
          <p:cNvSpPr>
            <a:spLocks noGrp="1"/>
          </p:cNvSpPr>
          <p:nvPr>
            <p:ph idx="1"/>
          </p:nvPr>
        </p:nvSpPr>
        <p:spPr>
          <a:xfrm>
            <a:off x="457200" y="1600200"/>
            <a:ext cx="8363272" cy="4525963"/>
          </a:xfrm>
        </p:spPr>
        <p:txBody>
          <a:bodyPr/>
          <a:lstStyle/>
          <a:p>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1556792"/>
            <a:ext cx="8280921"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54884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marL="0" indent="0" algn="ctr">
              <a:buNone/>
            </a:pPr>
            <a:endParaRPr lang="ru-RU" dirty="0" smtClean="0"/>
          </a:p>
          <a:p>
            <a:pPr marL="0" indent="0" algn="ctr">
              <a:buNone/>
            </a:pPr>
            <a:endParaRPr lang="ru-RU" dirty="0"/>
          </a:p>
        </p:txBody>
      </p:sp>
      <p:sp>
        <p:nvSpPr>
          <p:cNvPr id="4" name="Прямоугольник 3"/>
          <p:cNvSpPr/>
          <p:nvPr/>
        </p:nvSpPr>
        <p:spPr>
          <a:xfrm>
            <a:off x="395536" y="188640"/>
            <a:ext cx="8352928" cy="7017306"/>
          </a:xfrm>
          <a:prstGeom prst="rect">
            <a:avLst/>
          </a:prstGeom>
        </p:spPr>
        <p:txBody>
          <a:bodyPr wrap="square">
            <a:spAutoFit/>
          </a:bodyPr>
          <a:lstStyle/>
          <a:p>
            <a:pPr lvl="0" indent="285750" algn="just">
              <a:buFont typeface="Wingdings" panose="05000000000000000000" pitchFamily="2" charset="2"/>
              <a:buChar char="§"/>
            </a:pPr>
            <a:r>
              <a:rPr lang="ru-RU" b="1" dirty="0" smtClean="0">
                <a:solidFill>
                  <a:srgbClr val="1A4E34"/>
                </a:solidFill>
              </a:rPr>
              <a:t>Участие </a:t>
            </a:r>
            <a:r>
              <a:rPr lang="ru-RU" b="1" dirty="0">
                <a:solidFill>
                  <a:srgbClr val="1A4E34"/>
                </a:solidFill>
              </a:rPr>
              <a:t>в разработке Территориальной программы государственных гарантий бесплатного оказания гражданам медицинской помощи и определении тарифов на оплату медицинской помощи на территории Кировской области</a:t>
            </a:r>
            <a:r>
              <a:rPr lang="ru-RU" dirty="0" smtClean="0">
                <a:solidFill>
                  <a:srgbClr val="1A4E34"/>
                </a:solidFill>
              </a:rPr>
              <a:t>.</a:t>
            </a:r>
            <a:endParaRPr lang="ru-RU" dirty="0">
              <a:solidFill>
                <a:srgbClr val="1A4E34"/>
              </a:solidFill>
            </a:endParaRPr>
          </a:p>
          <a:p>
            <a:pPr indent="285750" algn="just">
              <a:buFont typeface="Wingdings" panose="05000000000000000000" pitchFamily="2" charset="2"/>
              <a:buChar char="§"/>
            </a:pPr>
            <a:r>
              <a:rPr lang="ru-RU" b="1" dirty="0">
                <a:solidFill>
                  <a:srgbClr val="1A4E34"/>
                </a:solidFill>
              </a:rPr>
              <a:t>Аккумулирование средств обязательного медицинского страхования (далее – ОМС) и управление ими. Финансовое обеспечение реализации </a:t>
            </a:r>
            <a:r>
              <a:rPr lang="ru-RU" b="1" dirty="0">
                <a:solidFill>
                  <a:srgbClr val="1A4E34"/>
                </a:solidFill>
                <a:cs typeface="Arial" panose="020B0604020202020204" pitchFamily="34" charset="0"/>
              </a:rPr>
              <a:t>территориальной</a:t>
            </a:r>
            <a:r>
              <a:rPr lang="ru-RU" b="1" dirty="0">
                <a:solidFill>
                  <a:srgbClr val="1A4E34"/>
                </a:solidFill>
              </a:rPr>
              <a:t> программы ОМС в Кировской области. Формирование и использование нормированного страхового запаса для обеспечения финансовой устойчивости ОМС.</a:t>
            </a:r>
          </a:p>
          <a:p>
            <a:pPr indent="285750" algn="just">
              <a:buFont typeface="Wingdings" panose="05000000000000000000" pitchFamily="2" charset="2"/>
              <a:buChar char="§"/>
            </a:pPr>
            <a:r>
              <a:rPr lang="ru-RU" b="1" dirty="0">
                <a:solidFill>
                  <a:srgbClr val="1A4E34"/>
                </a:solidFill>
              </a:rPr>
              <a:t>Администрирование доходов бюджета Федерального фонда ОМС, поступающих от уплаты страховых взносов на ОМС неработающего населения Кировской области.</a:t>
            </a:r>
          </a:p>
          <a:p>
            <a:pPr lvl="0" indent="285750" algn="just">
              <a:buFont typeface="Wingdings" panose="05000000000000000000" pitchFamily="2" charset="2"/>
              <a:buChar char="§"/>
            </a:pPr>
            <a:r>
              <a:rPr lang="ru-RU" b="1" dirty="0">
                <a:solidFill>
                  <a:srgbClr val="1A4E34"/>
                </a:solidFill>
              </a:rPr>
              <a:t>Финансовое обеспечение приобретения и проведения ремонта медицинского оборудования за счет средств нормированного страхового запаса Фонда.</a:t>
            </a:r>
          </a:p>
          <a:p>
            <a:pPr lvl="0" indent="285750" algn="just">
              <a:buFont typeface="Wingdings" panose="05000000000000000000" pitchFamily="2" charset="2"/>
              <a:buChar char="§"/>
            </a:pPr>
            <a:r>
              <a:rPr lang="ru-RU" b="1" dirty="0">
                <a:solidFill>
                  <a:srgbClr val="1A4E34"/>
                </a:solidFill>
              </a:rPr>
              <a:t>Контроль за использованием средств ОМС страховыми медицинскими организациями (далее – СМО) и медицинскими организациями (далее – МО), в том числе проведение проверок и ревизий.</a:t>
            </a:r>
          </a:p>
          <a:p>
            <a:pPr indent="285750" algn="just">
              <a:buFont typeface="Wingdings" panose="05000000000000000000" pitchFamily="2" charset="2"/>
              <a:buChar char="§"/>
            </a:pPr>
            <a:r>
              <a:rPr lang="ru-RU" b="1" dirty="0">
                <a:solidFill>
                  <a:srgbClr val="1A4E34"/>
                </a:solidFill>
              </a:rPr>
              <a:t>Контроль за детальностью СМО по осуществлению обязательного медицинского страхования, осуществление контрольно-экспертных мероприятий</a:t>
            </a:r>
            <a:r>
              <a:rPr lang="ru-RU" b="1" dirty="0" smtClean="0">
                <a:solidFill>
                  <a:srgbClr val="1A4E34"/>
                </a:solidFill>
              </a:rPr>
              <a:t>.</a:t>
            </a:r>
          </a:p>
          <a:p>
            <a:pPr indent="285750" algn="just">
              <a:buFont typeface="Wingdings" panose="05000000000000000000" pitchFamily="2" charset="2"/>
              <a:buChar char="§"/>
            </a:pPr>
            <a:r>
              <a:rPr lang="ru-RU" b="1" dirty="0">
                <a:solidFill>
                  <a:srgbClr val="1A4E34"/>
                </a:solidFill>
              </a:rPr>
              <a:t>Обеспечение прав граждан в сфере ОМС, в том числе работа с обращениями граждан, осуществление  контроля объемов, сроков, качества и условий предоставления медицинской помощи, информирование граждан о порядке обеспечения и защиты их прав.</a:t>
            </a:r>
          </a:p>
          <a:p>
            <a:pPr indent="285750" algn="just">
              <a:buFont typeface="Wingdings" panose="05000000000000000000" pitchFamily="2" charset="2"/>
              <a:buChar char="§"/>
            </a:pPr>
            <a:endParaRPr lang="ru-RU" b="1" dirty="0" smtClean="0">
              <a:solidFill>
                <a:srgbClr val="1A4E34"/>
              </a:solidFill>
            </a:endParaRPr>
          </a:p>
          <a:p>
            <a:pPr indent="285750" algn="just">
              <a:buFont typeface="Wingdings" panose="05000000000000000000" pitchFamily="2" charset="2"/>
              <a:buChar char="§"/>
            </a:pPr>
            <a:endParaRPr lang="ru-RU" b="1" dirty="0">
              <a:solidFill>
                <a:srgbClr val="1A4E34"/>
              </a:solidFill>
            </a:endParaRPr>
          </a:p>
        </p:txBody>
      </p:sp>
    </p:spTree>
    <p:extLst>
      <p:ext uri="{BB962C8B-B14F-4D97-AF65-F5344CB8AC3E}">
        <p14:creationId xmlns:p14="http://schemas.microsoft.com/office/powerpoint/2010/main" val="29608347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1052736"/>
            <a:ext cx="8229600" cy="4525963"/>
          </a:xfrm>
        </p:spPr>
        <p:txBody>
          <a:bodyPr>
            <a:normAutofit/>
          </a:bodyPr>
          <a:lstStyle/>
          <a:p>
            <a:pPr marL="0" indent="0" algn="ctr">
              <a:lnSpc>
                <a:spcPct val="110000"/>
              </a:lnSpc>
              <a:spcBef>
                <a:spcPts val="0"/>
              </a:spcBef>
              <a:buNone/>
            </a:pPr>
            <a:endParaRPr lang="ru-RU" b="1" dirty="0" smtClean="0">
              <a:solidFill>
                <a:srgbClr val="C00000"/>
              </a:solidFill>
              <a:latin typeface="Avanti" pitchFamily="34" charset="0"/>
            </a:endParaRPr>
          </a:p>
          <a:p>
            <a:pPr marL="0" indent="0" algn="ctr">
              <a:lnSpc>
                <a:spcPct val="110000"/>
              </a:lnSpc>
              <a:spcBef>
                <a:spcPts val="0"/>
              </a:spcBef>
              <a:buNone/>
            </a:pPr>
            <a:r>
              <a:rPr lang="ru-RU" b="1" dirty="0" smtClean="0">
                <a:solidFill>
                  <a:srgbClr val="C00000"/>
                </a:solidFill>
                <a:latin typeface="Avanti" pitchFamily="34" charset="0"/>
              </a:rPr>
              <a:t>Медицинские </a:t>
            </a:r>
            <a:r>
              <a:rPr lang="ru-RU" b="1" dirty="0">
                <a:solidFill>
                  <a:srgbClr val="C00000"/>
                </a:solidFill>
                <a:latin typeface="Avanti" pitchFamily="34" charset="0"/>
              </a:rPr>
              <a:t>организации и  страховые медицинские организации, осуществляющие деятельность </a:t>
            </a:r>
            <a:endParaRPr lang="ru-RU" b="1" dirty="0" smtClean="0">
              <a:solidFill>
                <a:srgbClr val="C00000"/>
              </a:solidFill>
              <a:latin typeface="Avanti" pitchFamily="34" charset="0"/>
            </a:endParaRPr>
          </a:p>
          <a:p>
            <a:pPr marL="0" indent="0" algn="ctr">
              <a:lnSpc>
                <a:spcPct val="110000"/>
              </a:lnSpc>
              <a:spcBef>
                <a:spcPts val="0"/>
              </a:spcBef>
              <a:buNone/>
            </a:pPr>
            <a:r>
              <a:rPr lang="ru-RU" b="1" dirty="0" smtClean="0">
                <a:solidFill>
                  <a:srgbClr val="C00000"/>
                </a:solidFill>
                <a:latin typeface="Avanti" pitchFamily="34" charset="0"/>
              </a:rPr>
              <a:t>в </a:t>
            </a:r>
            <a:r>
              <a:rPr lang="ru-RU" b="1" dirty="0">
                <a:solidFill>
                  <a:srgbClr val="C00000"/>
                </a:solidFill>
                <a:latin typeface="Avanti" pitchFamily="34" charset="0"/>
              </a:rPr>
              <a:t>сфере ОМС Кировской области </a:t>
            </a:r>
          </a:p>
        </p:txBody>
      </p:sp>
    </p:spTree>
    <p:extLst>
      <p:ext uri="{BB962C8B-B14F-4D97-AF65-F5344CB8AC3E}">
        <p14:creationId xmlns:p14="http://schemas.microsoft.com/office/powerpoint/2010/main" val="677969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200" b="1" dirty="0">
                <a:solidFill>
                  <a:srgbClr val="C00000"/>
                </a:solidFill>
                <a:latin typeface="Arial" panose="020B0604020202020204" pitchFamily="34" charset="0"/>
                <a:cs typeface="Arial" panose="020B0604020202020204" pitchFamily="34" charset="0"/>
              </a:rPr>
              <a:t>Медицинские организации, включенные в реестр медицинских организаций, осуществляющих деятельность в сфере </a:t>
            </a:r>
            <a:r>
              <a:rPr lang="ru-RU" sz="2200" b="1" dirty="0" smtClean="0">
                <a:solidFill>
                  <a:srgbClr val="C00000"/>
                </a:solidFill>
                <a:latin typeface="Arial" panose="020B0604020202020204" pitchFamily="34" charset="0"/>
                <a:cs typeface="Arial" panose="020B0604020202020204" pitchFamily="34" charset="0"/>
              </a:rPr>
              <a:t>ОМС</a:t>
            </a:r>
            <a:br>
              <a:rPr lang="ru-RU" sz="2200" b="1" dirty="0" smtClean="0">
                <a:solidFill>
                  <a:srgbClr val="C00000"/>
                </a:solidFill>
                <a:latin typeface="Arial" panose="020B0604020202020204" pitchFamily="34" charset="0"/>
                <a:cs typeface="Arial" panose="020B0604020202020204" pitchFamily="34" charset="0"/>
              </a:rPr>
            </a:br>
            <a:r>
              <a:rPr lang="ru-RU" sz="2200" b="1" dirty="0" smtClean="0">
                <a:solidFill>
                  <a:srgbClr val="C00000"/>
                </a:solidFill>
                <a:latin typeface="Arial" panose="020B0604020202020204" pitchFamily="34" charset="0"/>
                <a:cs typeface="Arial" panose="020B0604020202020204" pitchFamily="34" charset="0"/>
              </a:rPr>
              <a:t> </a:t>
            </a:r>
            <a:r>
              <a:rPr lang="ru-RU" sz="2200" b="1" dirty="0">
                <a:solidFill>
                  <a:srgbClr val="C00000"/>
                </a:solidFill>
                <a:latin typeface="Arial" panose="020B0604020202020204" pitchFamily="34" charset="0"/>
                <a:cs typeface="Arial" panose="020B0604020202020204" pitchFamily="34" charset="0"/>
              </a:rPr>
              <a:t>на территории Кировской области</a:t>
            </a:r>
          </a:p>
        </p:txBody>
      </p:sp>
      <p:pic>
        <p:nvPicPr>
          <p:cNvPr id="4" name="Объект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826" t="11044" r="5016" b="-11360"/>
          <a:stretch/>
        </p:blipFill>
        <p:spPr>
          <a:xfrm>
            <a:off x="467544" y="1340768"/>
            <a:ext cx="8208912" cy="5184576"/>
          </a:xfrm>
        </p:spPr>
      </p:pic>
    </p:spTree>
    <p:extLst>
      <p:ext uri="{BB962C8B-B14F-4D97-AF65-F5344CB8AC3E}">
        <p14:creationId xmlns:p14="http://schemas.microsoft.com/office/powerpoint/2010/main" val="20822233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b="1" dirty="0">
                <a:solidFill>
                  <a:srgbClr val="C00000"/>
                </a:solidFill>
                <a:latin typeface="Arial" panose="020B0604020202020204" pitchFamily="34" charset="0"/>
                <a:cs typeface="Arial" panose="020B0604020202020204" pitchFamily="34" charset="0"/>
              </a:rPr>
              <a:t>Структура страхового поля </a:t>
            </a:r>
          </a:p>
        </p:txBody>
      </p:sp>
      <p:sp>
        <p:nvSpPr>
          <p:cNvPr id="3" name="Объект 2"/>
          <p:cNvSpPr>
            <a:spLocks noGrp="1"/>
          </p:cNvSpPr>
          <p:nvPr>
            <p:ph idx="1"/>
          </p:nvPr>
        </p:nvSpPr>
        <p:spPr>
          <a:xfrm>
            <a:off x="457200" y="1412776"/>
            <a:ext cx="8229600" cy="4713387"/>
          </a:xfrm>
        </p:spPr>
        <p:txBody>
          <a:bodyPr/>
          <a:lstStyle/>
          <a:p>
            <a:endParaRPr lang="ru-RU"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1196752"/>
            <a:ext cx="8321207" cy="4320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50937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1124744"/>
            <a:ext cx="8229600" cy="3816424"/>
          </a:xfrm>
        </p:spPr>
        <p:txBody>
          <a:bodyPr/>
          <a:lstStyle/>
          <a:p>
            <a:pPr marL="0" indent="0" algn="ctr">
              <a:lnSpc>
                <a:spcPct val="110000"/>
              </a:lnSpc>
              <a:spcBef>
                <a:spcPts val="0"/>
              </a:spcBef>
              <a:buNone/>
            </a:pPr>
            <a:endParaRPr lang="ru-RU" b="1" dirty="0" smtClean="0">
              <a:solidFill>
                <a:srgbClr val="C00000"/>
              </a:solidFill>
              <a:latin typeface="Avanti" pitchFamily="34" charset="0"/>
            </a:endParaRPr>
          </a:p>
          <a:p>
            <a:pPr marL="0" indent="0" algn="ctr">
              <a:lnSpc>
                <a:spcPct val="110000"/>
              </a:lnSpc>
              <a:spcBef>
                <a:spcPts val="0"/>
              </a:spcBef>
              <a:buNone/>
            </a:pPr>
            <a:r>
              <a:rPr lang="ru-RU" b="1" dirty="0" smtClean="0">
                <a:solidFill>
                  <a:srgbClr val="C00000"/>
                </a:solidFill>
                <a:latin typeface="Avanti" pitchFamily="34" charset="0"/>
              </a:rPr>
              <a:t>Защита </a:t>
            </a:r>
            <a:r>
              <a:rPr lang="ru-RU" b="1" dirty="0">
                <a:solidFill>
                  <a:srgbClr val="C00000"/>
                </a:solidFill>
                <a:latin typeface="Avanti" pitchFamily="34" charset="0"/>
              </a:rPr>
              <a:t>прав граждан, </a:t>
            </a:r>
            <a:endParaRPr lang="ru-RU" b="1" dirty="0" smtClean="0">
              <a:solidFill>
                <a:srgbClr val="C00000"/>
              </a:solidFill>
              <a:latin typeface="Avanti" pitchFamily="34" charset="0"/>
            </a:endParaRPr>
          </a:p>
          <a:p>
            <a:pPr marL="0" indent="0" algn="ctr">
              <a:lnSpc>
                <a:spcPct val="110000"/>
              </a:lnSpc>
              <a:spcBef>
                <a:spcPts val="0"/>
              </a:spcBef>
              <a:buNone/>
            </a:pPr>
            <a:r>
              <a:rPr lang="ru-RU" b="1" dirty="0" smtClean="0">
                <a:solidFill>
                  <a:srgbClr val="C00000"/>
                </a:solidFill>
                <a:latin typeface="Avanti" pitchFamily="34" charset="0"/>
              </a:rPr>
              <a:t>застрахованных </a:t>
            </a:r>
          </a:p>
          <a:p>
            <a:pPr marL="0" indent="0" algn="ctr">
              <a:lnSpc>
                <a:spcPct val="110000"/>
              </a:lnSpc>
              <a:spcBef>
                <a:spcPts val="0"/>
              </a:spcBef>
              <a:buNone/>
            </a:pPr>
            <a:r>
              <a:rPr lang="ru-RU" b="1" dirty="0" smtClean="0">
                <a:solidFill>
                  <a:srgbClr val="C00000"/>
                </a:solidFill>
                <a:latin typeface="Avanti" pitchFamily="34" charset="0"/>
              </a:rPr>
              <a:t>по </a:t>
            </a:r>
            <a:r>
              <a:rPr lang="ru-RU" b="1" dirty="0">
                <a:solidFill>
                  <a:srgbClr val="C00000"/>
                </a:solidFill>
                <a:latin typeface="Avanti" pitchFamily="34" charset="0"/>
              </a:rPr>
              <a:t>обязательному медицинскому страхованию</a:t>
            </a:r>
          </a:p>
          <a:p>
            <a:endParaRPr lang="ru-RU" dirty="0"/>
          </a:p>
        </p:txBody>
      </p:sp>
    </p:spTree>
    <p:extLst>
      <p:ext uri="{BB962C8B-B14F-4D97-AF65-F5344CB8AC3E}">
        <p14:creationId xmlns:p14="http://schemas.microsoft.com/office/powerpoint/2010/main" val="13341822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a:bodyPr>
          <a:lstStyle/>
          <a:p>
            <a:r>
              <a:rPr lang="ru-RU" sz="2400" b="1" dirty="0" smtClean="0">
                <a:solidFill>
                  <a:srgbClr val="C00000"/>
                </a:solidFill>
                <a:latin typeface="Arial" panose="020B0604020202020204" pitchFamily="34" charset="0"/>
                <a:cs typeface="Arial" panose="020B0604020202020204" pitchFamily="34" charset="0"/>
              </a:rPr>
              <a:t>Структура обращений граждан </a:t>
            </a:r>
            <a:endParaRPr lang="ru-RU" sz="2400" b="1" dirty="0">
              <a:solidFill>
                <a:srgbClr val="C00000"/>
              </a:solidFill>
              <a:latin typeface="Arial" panose="020B0604020202020204" pitchFamily="34" charset="0"/>
              <a:cs typeface="Arial" panose="020B0604020202020204" pitchFamily="34" charset="0"/>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310651768"/>
              </p:ext>
            </p:extLst>
          </p:nvPr>
        </p:nvGraphicFramePr>
        <p:xfrm>
          <a:off x="467544" y="836712"/>
          <a:ext cx="8136903" cy="2616310"/>
        </p:xfrm>
        <a:graphic>
          <a:graphicData uri="http://schemas.openxmlformats.org/drawingml/2006/table">
            <a:tbl>
              <a:tblPr firstRow="1" firstCol="1" bandRow="1">
                <a:tableStyleId>{F5AB1C69-6EDB-4FF4-983F-18BD219EF322}</a:tableStyleId>
              </a:tblPr>
              <a:tblGrid>
                <a:gridCol w="1852598"/>
                <a:gridCol w="1262309"/>
                <a:gridCol w="1262309"/>
                <a:gridCol w="1253229"/>
                <a:gridCol w="1253229"/>
                <a:gridCol w="1253229"/>
              </a:tblGrid>
              <a:tr h="413098">
                <a:tc rowSpan="2">
                  <a:txBody>
                    <a:bodyPr/>
                    <a:lstStyle/>
                    <a:p>
                      <a:pPr algn="ctr">
                        <a:lnSpc>
                          <a:spcPct val="120000"/>
                        </a:lnSpc>
                        <a:spcAft>
                          <a:spcPts val="0"/>
                        </a:spcAft>
                      </a:pPr>
                      <a:r>
                        <a:rPr lang="ru-RU" sz="1800" dirty="0">
                          <a:effectLst/>
                        </a:rPr>
                        <a:t>Вид обращения</a:t>
                      </a:r>
                      <a:endParaRPr lang="ru-RU" sz="1800" dirty="0">
                        <a:effectLst/>
                        <a:latin typeface="Times New Roman"/>
                        <a:ea typeface="Times New Roman"/>
                      </a:endParaRPr>
                    </a:p>
                  </a:txBody>
                  <a:tcPr marL="68580" marR="68580" marT="0" marB="0" anchor="ctr"/>
                </a:tc>
                <a:tc gridSpan="5">
                  <a:txBody>
                    <a:bodyPr/>
                    <a:lstStyle/>
                    <a:p>
                      <a:pPr algn="ctr">
                        <a:lnSpc>
                          <a:spcPct val="120000"/>
                        </a:lnSpc>
                        <a:spcAft>
                          <a:spcPts val="0"/>
                        </a:spcAft>
                      </a:pPr>
                      <a:r>
                        <a:rPr lang="ru-RU" sz="2000" dirty="0">
                          <a:effectLst/>
                        </a:rPr>
                        <a:t>год</a:t>
                      </a:r>
                      <a:endParaRPr lang="ru-RU" sz="2000" b="1" dirty="0">
                        <a:effectLst/>
                        <a:latin typeface="Times New Roman"/>
                        <a:ea typeface="Times New Roman"/>
                      </a:endParaRPr>
                    </a:p>
                  </a:txBody>
                  <a:tcPr marL="68580" marR="68580"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67202">
                <a:tc vMerge="1">
                  <a:txBody>
                    <a:bodyPr/>
                    <a:lstStyle/>
                    <a:p>
                      <a:endParaRPr lang="ru-RU"/>
                    </a:p>
                  </a:txBody>
                  <a:tcPr/>
                </a:tc>
                <a:tc>
                  <a:txBody>
                    <a:bodyPr/>
                    <a:lstStyle/>
                    <a:p>
                      <a:pPr algn="ctr">
                        <a:lnSpc>
                          <a:spcPct val="120000"/>
                        </a:lnSpc>
                        <a:spcAft>
                          <a:spcPts val="0"/>
                        </a:spcAft>
                      </a:pPr>
                      <a:r>
                        <a:rPr lang="ru-RU" sz="1600" dirty="0">
                          <a:effectLst/>
                        </a:rPr>
                        <a:t>2014</a:t>
                      </a:r>
                      <a:endParaRPr lang="ru-RU" sz="1600" b="0" dirty="0">
                        <a:effectLst/>
                        <a:latin typeface="Times New Roman"/>
                        <a:ea typeface="Times New Roman"/>
                      </a:endParaRPr>
                    </a:p>
                  </a:txBody>
                  <a:tcPr marL="68580" marR="68580" marT="0" marB="0"/>
                </a:tc>
                <a:tc>
                  <a:txBody>
                    <a:bodyPr/>
                    <a:lstStyle/>
                    <a:p>
                      <a:pPr algn="ctr">
                        <a:lnSpc>
                          <a:spcPct val="120000"/>
                        </a:lnSpc>
                        <a:spcAft>
                          <a:spcPts val="0"/>
                        </a:spcAft>
                      </a:pPr>
                      <a:r>
                        <a:rPr lang="ru-RU" sz="1600" dirty="0">
                          <a:effectLst/>
                        </a:rPr>
                        <a:t>2015</a:t>
                      </a:r>
                      <a:endParaRPr lang="ru-RU" sz="1600" b="0" dirty="0">
                        <a:effectLst/>
                        <a:latin typeface="Times New Roman"/>
                        <a:ea typeface="Times New Roman"/>
                      </a:endParaRPr>
                    </a:p>
                  </a:txBody>
                  <a:tcPr marL="68580" marR="68580" marT="0" marB="0"/>
                </a:tc>
                <a:tc>
                  <a:txBody>
                    <a:bodyPr/>
                    <a:lstStyle/>
                    <a:p>
                      <a:pPr algn="ctr">
                        <a:lnSpc>
                          <a:spcPct val="120000"/>
                        </a:lnSpc>
                        <a:spcAft>
                          <a:spcPts val="0"/>
                        </a:spcAft>
                      </a:pPr>
                      <a:r>
                        <a:rPr lang="ru-RU" sz="1600" dirty="0">
                          <a:effectLst/>
                        </a:rPr>
                        <a:t>2016</a:t>
                      </a:r>
                      <a:endParaRPr lang="ru-RU" sz="1600" b="0" dirty="0">
                        <a:effectLst/>
                        <a:latin typeface="Times New Roman"/>
                        <a:ea typeface="Times New Roman"/>
                      </a:endParaRPr>
                    </a:p>
                  </a:txBody>
                  <a:tcPr marL="68580" marR="68580" marT="0" marB="0"/>
                </a:tc>
                <a:tc>
                  <a:txBody>
                    <a:bodyPr/>
                    <a:lstStyle/>
                    <a:p>
                      <a:pPr algn="ctr">
                        <a:lnSpc>
                          <a:spcPct val="120000"/>
                        </a:lnSpc>
                        <a:spcAft>
                          <a:spcPts val="0"/>
                        </a:spcAft>
                      </a:pPr>
                      <a:r>
                        <a:rPr lang="ru-RU" sz="1600" dirty="0">
                          <a:effectLst/>
                        </a:rPr>
                        <a:t>2017</a:t>
                      </a:r>
                      <a:endParaRPr lang="ru-RU" sz="1600" b="0" dirty="0">
                        <a:effectLst/>
                        <a:latin typeface="Times New Roman"/>
                        <a:ea typeface="Times New Roman"/>
                      </a:endParaRPr>
                    </a:p>
                  </a:txBody>
                  <a:tcPr marL="68580" marR="68580" marT="0" marB="0"/>
                </a:tc>
                <a:tc>
                  <a:txBody>
                    <a:bodyPr/>
                    <a:lstStyle/>
                    <a:p>
                      <a:pPr algn="ctr">
                        <a:lnSpc>
                          <a:spcPct val="120000"/>
                        </a:lnSpc>
                        <a:spcAft>
                          <a:spcPts val="0"/>
                        </a:spcAft>
                      </a:pPr>
                      <a:r>
                        <a:rPr lang="en-US" sz="1600" dirty="0">
                          <a:effectLst/>
                        </a:rPr>
                        <a:t>2018</a:t>
                      </a:r>
                      <a:endParaRPr lang="ru-RU" sz="1600" b="0" dirty="0">
                        <a:effectLst/>
                        <a:latin typeface="Times New Roman"/>
                        <a:ea typeface="Times New Roman"/>
                      </a:endParaRPr>
                    </a:p>
                  </a:txBody>
                  <a:tcPr marL="68580" marR="68580" marT="0" marB="0"/>
                </a:tc>
              </a:tr>
              <a:tr h="367202">
                <a:tc>
                  <a:txBody>
                    <a:bodyPr/>
                    <a:lstStyle/>
                    <a:p>
                      <a:pPr>
                        <a:lnSpc>
                          <a:spcPct val="120000"/>
                        </a:lnSpc>
                        <a:spcAft>
                          <a:spcPts val="0"/>
                        </a:spcAft>
                      </a:pPr>
                      <a:r>
                        <a:rPr lang="ru-RU" sz="1800" dirty="0">
                          <a:effectLst/>
                        </a:rPr>
                        <a:t>жалоба</a:t>
                      </a:r>
                      <a:endParaRPr lang="ru-RU" sz="1800" dirty="0">
                        <a:effectLst/>
                        <a:latin typeface="Times New Roman"/>
                        <a:ea typeface="Times New Roman"/>
                      </a:endParaRPr>
                    </a:p>
                  </a:txBody>
                  <a:tcPr marL="68580" marR="68580" marT="0" marB="0"/>
                </a:tc>
                <a:tc>
                  <a:txBody>
                    <a:bodyPr/>
                    <a:lstStyle/>
                    <a:p>
                      <a:pPr algn="ctr">
                        <a:lnSpc>
                          <a:spcPct val="120000"/>
                        </a:lnSpc>
                        <a:spcAft>
                          <a:spcPts val="0"/>
                        </a:spcAft>
                      </a:pPr>
                      <a:r>
                        <a:rPr lang="ru-RU" sz="1600" b="1" dirty="0">
                          <a:effectLst/>
                        </a:rPr>
                        <a:t>150</a:t>
                      </a:r>
                      <a:endParaRPr lang="ru-RU" sz="1600" b="1" dirty="0">
                        <a:effectLst/>
                        <a:latin typeface="Times New Roman"/>
                        <a:ea typeface="Times New Roman"/>
                      </a:endParaRPr>
                    </a:p>
                  </a:txBody>
                  <a:tcPr marL="68580" marR="68580" marT="0" marB="0"/>
                </a:tc>
                <a:tc>
                  <a:txBody>
                    <a:bodyPr/>
                    <a:lstStyle/>
                    <a:p>
                      <a:pPr algn="ctr">
                        <a:lnSpc>
                          <a:spcPct val="120000"/>
                        </a:lnSpc>
                        <a:spcAft>
                          <a:spcPts val="0"/>
                        </a:spcAft>
                      </a:pPr>
                      <a:r>
                        <a:rPr lang="ru-RU" sz="1600" b="1" dirty="0">
                          <a:effectLst/>
                        </a:rPr>
                        <a:t>125</a:t>
                      </a:r>
                      <a:endParaRPr lang="ru-RU" sz="1600" b="1" dirty="0">
                        <a:effectLst/>
                        <a:latin typeface="Times New Roman"/>
                        <a:ea typeface="Times New Roman"/>
                      </a:endParaRPr>
                    </a:p>
                  </a:txBody>
                  <a:tcPr marL="68580" marR="68580" marT="0" marB="0"/>
                </a:tc>
                <a:tc>
                  <a:txBody>
                    <a:bodyPr/>
                    <a:lstStyle/>
                    <a:p>
                      <a:pPr algn="ctr">
                        <a:lnSpc>
                          <a:spcPct val="120000"/>
                        </a:lnSpc>
                        <a:spcAft>
                          <a:spcPts val="0"/>
                        </a:spcAft>
                      </a:pPr>
                      <a:r>
                        <a:rPr lang="ru-RU" sz="1600" b="1" dirty="0">
                          <a:effectLst/>
                        </a:rPr>
                        <a:t>101</a:t>
                      </a:r>
                      <a:endParaRPr lang="ru-RU" sz="1600" b="1" dirty="0">
                        <a:effectLst/>
                        <a:latin typeface="Times New Roman"/>
                        <a:ea typeface="Times New Roman"/>
                      </a:endParaRPr>
                    </a:p>
                  </a:txBody>
                  <a:tcPr marL="68580" marR="68580" marT="0" marB="0"/>
                </a:tc>
                <a:tc>
                  <a:txBody>
                    <a:bodyPr/>
                    <a:lstStyle/>
                    <a:p>
                      <a:pPr algn="ctr">
                        <a:lnSpc>
                          <a:spcPct val="120000"/>
                        </a:lnSpc>
                        <a:spcAft>
                          <a:spcPts val="0"/>
                        </a:spcAft>
                      </a:pPr>
                      <a:r>
                        <a:rPr lang="ru-RU" sz="1600" b="1" dirty="0">
                          <a:effectLst/>
                        </a:rPr>
                        <a:t>70</a:t>
                      </a:r>
                      <a:endParaRPr lang="ru-RU" sz="1600" b="1" dirty="0">
                        <a:effectLst/>
                        <a:latin typeface="Times New Roman"/>
                        <a:ea typeface="Times New Roman"/>
                      </a:endParaRPr>
                    </a:p>
                  </a:txBody>
                  <a:tcPr marL="68580" marR="68580" marT="0" marB="0"/>
                </a:tc>
                <a:tc>
                  <a:txBody>
                    <a:bodyPr/>
                    <a:lstStyle/>
                    <a:p>
                      <a:pPr algn="ctr">
                        <a:lnSpc>
                          <a:spcPct val="120000"/>
                        </a:lnSpc>
                        <a:spcAft>
                          <a:spcPts val="0"/>
                        </a:spcAft>
                      </a:pPr>
                      <a:r>
                        <a:rPr lang="en-US" sz="1600" b="1">
                          <a:effectLst/>
                        </a:rPr>
                        <a:t>8</a:t>
                      </a:r>
                      <a:r>
                        <a:rPr lang="ru-RU" sz="1600" b="1">
                          <a:effectLst/>
                        </a:rPr>
                        <a:t>8</a:t>
                      </a:r>
                      <a:endParaRPr lang="ru-RU" sz="1600" b="1">
                        <a:effectLst/>
                        <a:latin typeface="Times New Roman"/>
                        <a:ea typeface="Times New Roman"/>
                      </a:endParaRPr>
                    </a:p>
                  </a:txBody>
                  <a:tcPr marL="68580" marR="68580" marT="0" marB="0"/>
                </a:tc>
              </a:tr>
              <a:tr h="367202">
                <a:tc>
                  <a:txBody>
                    <a:bodyPr/>
                    <a:lstStyle/>
                    <a:p>
                      <a:pPr>
                        <a:lnSpc>
                          <a:spcPct val="120000"/>
                        </a:lnSpc>
                        <a:spcAft>
                          <a:spcPts val="0"/>
                        </a:spcAft>
                      </a:pPr>
                      <a:r>
                        <a:rPr lang="ru-RU" sz="1800" dirty="0">
                          <a:effectLst/>
                        </a:rPr>
                        <a:t>заявление</a:t>
                      </a:r>
                      <a:endParaRPr lang="ru-RU" sz="1800" dirty="0">
                        <a:effectLst/>
                        <a:latin typeface="Times New Roman"/>
                        <a:ea typeface="Times New Roman"/>
                      </a:endParaRPr>
                    </a:p>
                  </a:txBody>
                  <a:tcPr marL="68580" marR="68580" marT="0" marB="0"/>
                </a:tc>
                <a:tc>
                  <a:txBody>
                    <a:bodyPr/>
                    <a:lstStyle/>
                    <a:p>
                      <a:pPr algn="ctr">
                        <a:lnSpc>
                          <a:spcPct val="120000"/>
                        </a:lnSpc>
                        <a:spcAft>
                          <a:spcPts val="0"/>
                        </a:spcAft>
                      </a:pPr>
                      <a:r>
                        <a:rPr lang="ru-RU" sz="1600" b="1" dirty="0">
                          <a:effectLst/>
                        </a:rPr>
                        <a:t>447210</a:t>
                      </a:r>
                      <a:endParaRPr lang="ru-RU" sz="1600" b="1" dirty="0">
                        <a:effectLst/>
                        <a:latin typeface="Times New Roman"/>
                        <a:ea typeface="Times New Roman"/>
                      </a:endParaRPr>
                    </a:p>
                  </a:txBody>
                  <a:tcPr marL="68580" marR="68580" marT="0" marB="0"/>
                </a:tc>
                <a:tc>
                  <a:txBody>
                    <a:bodyPr/>
                    <a:lstStyle/>
                    <a:p>
                      <a:pPr algn="ctr">
                        <a:lnSpc>
                          <a:spcPct val="120000"/>
                        </a:lnSpc>
                        <a:spcAft>
                          <a:spcPts val="0"/>
                        </a:spcAft>
                      </a:pPr>
                      <a:r>
                        <a:rPr lang="ru-RU" sz="1600" b="1" dirty="0">
                          <a:effectLst/>
                        </a:rPr>
                        <a:t>257108</a:t>
                      </a:r>
                      <a:endParaRPr lang="ru-RU" sz="1600" b="1" dirty="0">
                        <a:effectLst/>
                        <a:latin typeface="Times New Roman"/>
                        <a:ea typeface="Times New Roman"/>
                      </a:endParaRPr>
                    </a:p>
                  </a:txBody>
                  <a:tcPr marL="68580" marR="68580" marT="0" marB="0"/>
                </a:tc>
                <a:tc>
                  <a:txBody>
                    <a:bodyPr/>
                    <a:lstStyle/>
                    <a:p>
                      <a:pPr algn="ctr">
                        <a:lnSpc>
                          <a:spcPct val="120000"/>
                        </a:lnSpc>
                        <a:spcAft>
                          <a:spcPts val="0"/>
                        </a:spcAft>
                      </a:pPr>
                      <a:r>
                        <a:rPr lang="ru-RU" sz="1600" b="1" dirty="0">
                          <a:effectLst/>
                        </a:rPr>
                        <a:t>192 212</a:t>
                      </a:r>
                      <a:endParaRPr lang="ru-RU" sz="1600" b="1" dirty="0">
                        <a:effectLst/>
                        <a:latin typeface="Times New Roman"/>
                        <a:ea typeface="Times New Roman"/>
                      </a:endParaRPr>
                    </a:p>
                  </a:txBody>
                  <a:tcPr marL="68580" marR="68580" marT="0" marB="0"/>
                </a:tc>
                <a:tc>
                  <a:txBody>
                    <a:bodyPr/>
                    <a:lstStyle/>
                    <a:p>
                      <a:pPr algn="ctr">
                        <a:lnSpc>
                          <a:spcPct val="120000"/>
                        </a:lnSpc>
                        <a:spcAft>
                          <a:spcPts val="0"/>
                        </a:spcAft>
                      </a:pPr>
                      <a:r>
                        <a:rPr lang="ru-RU" sz="1600" b="1" dirty="0">
                          <a:effectLst/>
                        </a:rPr>
                        <a:t>120938</a:t>
                      </a:r>
                      <a:endParaRPr lang="ru-RU" sz="1600" b="1" dirty="0">
                        <a:effectLst/>
                        <a:latin typeface="Times New Roman"/>
                        <a:ea typeface="Times New Roman"/>
                      </a:endParaRPr>
                    </a:p>
                  </a:txBody>
                  <a:tcPr marL="68580" marR="68580" marT="0" marB="0"/>
                </a:tc>
                <a:tc>
                  <a:txBody>
                    <a:bodyPr/>
                    <a:lstStyle/>
                    <a:p>
                      <a:pPr algn="ctr">
                        <a:lnSpc>
                          <a:spcPct val="120000"/>
                        </a:lnSpc>
                        <a:spcAft>
                          <a:spcPts val="0"/>
                        </a:spcAft>
                      </a:pPr>
                      <a:r>
                        <a:rPr lang="ru-RU" sz="1600" b="1" dirty="0">
                          <a:effectLst/>
                        </a:rPr>
                        <a:t>109543</a:t>
                      </a:r>
                      <a:endParaRPr lang="ru-RU" sz="1600" b="1" dirty="0">
                        <a:effectLst/>
                        <a:latin typeface="Times New Roman"/>
                        <a:ea typeface="Times New Roman"/>
                      </a:endParaRPr>
                    </a:p>
                  </a:txBody>
                  <a:tcPr marL="68580" marR="68580" marT="0" marB="0"/>
                </a:tc>
              </a:tr>
              <a:tr h="367202">
                <a:tc>
                  <a:txBody>
                    <a:bodyPr/>
                    <a:lstStyle/>
                    <a:p>
                      <a:pPr>
                        <a:lnSpc>
                          <a:spcPct val="120000"/>
                        </a:lnSpc>
                        <a:spcAft>
                          <a:spcPts val="0"/>
                        </a:spcAft>
                      </a:pPr>
                      <a:r>
                        <a:rPr lang="ru-RU" sz="1800" dirty="0">
                          <a:effectLst/>
                        </a:rPr>
                        <a:t>консультация</a:t>
                      </a:r>
                      <a:endParaRPr lang="ru-RU" sz="1800" dirty="0">
                        <a:effectLst/>
                        <a:latin typeface="Times New Roman"/>
                        <a:ea typeface="Times New Roman"/>
                      </a:endParaRPr>
                    </a:p>
                  </a:txBody>
                  <a:tcPr marL="68580" marR="68580" marT="0" marB="0"/>
                </a:tc>
                <a:tc>
                  <a:txBody>
                    <a:bodyPr/>
                    <a:lstStyle/>
                    <a:p>
                      <a:pPr algn="ctr">
                        <a:lnSpc>
                          <a:spcPct val="120000"/>
                        </a:lnSpc>
                        <a:spcAft>
                          <a:spcPts val="0"/>
                        </a:spcAft>
                      </a:pPr>
                      <a:r>
                        <a:rPr lang="ru-RU" sz="1600" b="1" dirty="0">
                          <a:effectLst/>
                        </a:rPr>
                        <a:t>86735</a:t>
                      </a:r>
                      <a:endParaRPr lang="ru-RU" sz="1600" b="1" dirty="0">
                        <a:effectLst/>
                        <a:latin typeface="Times New Roman"/>
                        <a:ea typeface="Times New Roman"/>
                      </a:endParaRPr>
                    </a:p>
                  </a:txBody>
                  <a:tcPr marL="68580" marR="68580" marT="0" marB="0"/>
                </a:tc>
                <a:tc>
                  <a:txBody>
                    <a:bodyPr/>
                    <a:lstStyle/>
                    <a:p>
                      <a:pPr algn="ctr">
                        <a:lnSpc>
                          <a:spcPct val="120000"/>
                        </a:lnSpc>
                        <a:spcAft>
                          <a:spcPts val="0"/>
                        </a:spcAft>
                      </a:pPr>
                      <a:r>
                        <a:rPr lang="ru-RU" sz="1600" b="1" dirty="0">
                          <a:effectLst/>
                        </a:rPr>
                        <a:t>58165</a:t>
                      </a:r>
                      <a:endParaRPr lang="ru-RU" sz="1600" b="1" dirty="0">
                        <a:effectLst/>
                        <a:latin typeface="Times New Roman"/>
                        <a:ea typeface="Times New Roman"/>
                      </a:endParaRPr>
                    </a:p>
                  </a:txBody>
                  <a:tcPr marL="68580" marR="68580" marT="0" marB="0"/>
                </a:tc>
                <a:tc>
                  <a:txBody>
                    <a:bodyPr/>
                    <a:lstStyle/>
                    <a:p>
                      <a:pPr algn="ctr">
                        <a:lnSpc>
                          <a:spcPct val="120000"/>
                        </a:lnSpc>
                        <a:spcAft>
                          <a:spcPts val="0"/>
                        </a:spcAft>
                      </a:pPr>
                      <a:r>
                        <a:rPr lang="ru-RU" sz="1600" b="1" dirty="0">
                          <a:effectLst/>
                        </a:rPr>
                        <a:t>35297</a:t>
                      </a:r>
                      <a:endParaRPr lang="ru-RU" sz="1600" b="1" dirty="0">
                        <a:effectLst/>
                        <a:latin typeface="Times New Roman"/>
                        <a:ea typeface="Times New Roman"/>
                      </a:endParaRPr>
                    </a:p>
                  </a:txBody>
                  <a:tcPr marL="68580" marR="68580" marT="0" marB="0"/>
                </a:tc>
                <a:tc>
                  <a:txBody>
                    <a:bodyPr/>
                    <a:lstStyle/>
                    <a:p>
                      <a:pPr algn="ctr">
                        <a:lnSpc>
                          <a:spcPct val="120000"/>
                        </a:lnSpc>
                        <a:spcAft>
                          <a:spcPts val="0"/>
                        </a:spcAft>
                      </a:pPr>
                      <a:r>
                        <a:rPr lang="ru-RU" sz="1600" b="1" dirty="0">
                          <a:effectLst/>
                        </a:rPr>
                        <a:t>22671</a:t>
                      </a:r>
                      <a:endParaRPr lang="ru-RU" sz="1600" b="1" dirty="0">
                        <a:effectLst/>
                        <a:latin typeface="Times New Roman"/>
                        <a:ea typeface="Times New Roman"/>
                      </a:endParaRPr>
                    </a:p>
                  </a:txBody>
                  <a:tcPr marL="68580" marR="68580" marT="0" marB="0"/>
                </a:tc>
                <a:tc>
                  <a:txBody>
                    <a:bodyPr/>
                    <a:lstStyle/>
                    <a:p>
                      <a:pPr algn="ctr">
                        <a:lnSpc>
                          <a:spcPct val="120000"/>
                        </a:lnSpc>
                        <a:spcAft>
                          <a:spcPts val="0"/>
                        </a:spcAft>
                      </a:pPr>
                      <a:r>
                        <a:rPr lang="ru-RU" sz="1600" b="1" dirty="0">
                          <a:effectLst/>
                        </a:rPr>
                        <a:t>23345</a:t>
                      </a:r>
                      <a:endParaRPr lang="ru-RU" sz="1600" b="1" dirty="0">
                        <a:effectLst/>
                        <a:latin typeface="Times New Roman"/>
                        <a:ea typeface="Times New Roman"/>
                      </a:endParaRPr>
                    </a:p>
                  </a:txBody>
                  <a:tcPr marL="68580" marR="68580" marT="0" marB="0"/>
                </a:tc>
              </a:tr>
              <a:tr h="367202">
                <a:tc>
                  <a:txBody>
                    <a:bodyPr/>
                    <a:lstStyle/>
                    <a:p>
                      <a:pPr>
                        <a:lnSpc>
                          <a:spcPct val="120000"/>
                        </a:lnSpc>
                        <a:spcAft>
                          <a:spcPts val="0"/>
                        </a:spcAft>
                      </a:pPr>
                      <a:r>
                        <a:rPr lang="ru-RU" sz="1800" dirty="0">
                          <a:effectLst/>
                        </a:rPr>
                        <a:t>предложение</a:t>
                      </a:r>
                      <a:endParaRPr lang="ru-RU" sz="1800" dirty="0">
                        <a:effectLst/>
                        <a:latin typeface="Times New Roman"/>
                        <a:ea typeface="Times New Roman"/>
                      </a:endParaRPr>
                    </a:p>
                  </a:txBody>
                  <a:tcPr marL="68580" marR="68580" marT="0" marB="0"/>
                </a:tc>
                <a:tc>
                  <a:txBody>
                    <a:bodyPr/>
                    <a:lstStyle/>
                    <a:p>
                      <a:pPr algn="ctr">
                        <a:lnSpc>
                          <a:spcPct val="120000"/>
                        </a:lnSpc>
                        <a:spcAft>
                          <a:spcPts val="0"/>
                        </a:spcAft>
                      </a:pPr>
                      <a:r>
                        <a:rPr lang="ru-RU" sz="1600" b="1">
                          <a:effectLst/>
                        </a:rPr>
                        <a:t>-</a:t>
                      </a:r>
                      <a:endParaRPr lang="ru-RU" sz="1600" b="1">
                        <a:effectLst/>
                        <a:latin typeface="Times New Roman"/>
                        <a:ea typeface="Times New Roman"/>
                      </a:endParaRPr>
                    </a:p>
                  </a:txBody>
                  <a:tcPr marL="68580" marR="68580" marT="0" marB="0"/>
                </a:tc>
                <a:tc>
                  <a:txBody>
                    <a:bodyPr/>
                    <a:lstStyle/>
                    <a:p>
                      <a:pPr algn="ctr">
                        <a:lnSpc>
                          <a:spcPct val="120000"/>
                        </a:lnSpc>
                        <a:spcAft>
                          <a:spcPts val="0"/>
                        </a:spcAft>
                      </a:pPr>
                      <a:r>
                        <a:rPr lang="ru-RU" sz="1600" b="1">
                          <a:effectLst/>
                        </a:rPr>
                        <a:t>-</a:t>
                      </a:r>
                      <a:endParaRPr lang="ru-RU" sz="1600" b="1">
                        <a:effectLst/>
                        <a:latin typeface="Times New Roman"/>
                        <a:ea typeface="Times New Roman"/>
                      </a:endParaRPr>
                    </a:p>
                  </a:txBody>
                  <a:tcPr marL="68580" marR="68580" marT="0" marB="0"/>
                </a:tc>
                <a:tc>
                  <a:txBody>
                    <a:bodyPr/>
                    <a:lstStyle/>
                    <a:p>
                      <a:pPr algn="ctr">
                        <a:lnSpc>
                          <a:spcPct val="120000"/>
                        </a:lnSpc>
                        <a:spcAft>
                          <a:spcPts val="0"/>
                        </a:spcAft>
                      </a:pPr>
                      <a:r>
                        <a:rPr lang="ru-RU" sz="1600" b="1" dirty="0">
                          <a:effectLst/>
                        </a:rPr>
                        <a:t>-</a:t>
                      </a:r>
                      <a:endParaRPr lang="ru-RU" sz="1600" b="1" dirty="0">
                        <a:effectLst/>
                        <a:latin typeface="Times New Roman"/>
                        <a:ea typeface="Times New Roman"/>
                      </a:endParaRPr>
                    </a:p>
                  </a:txBody>
                  <a:tcPr marL="68580" marR="68580" marT="0" marB="0"/>
                </a:tc>
                <a:tc>
                  <a:txBody>
                    <a:bodyPr/>
                    <a:lstStyle/>
                    <a:p>
                      <a:pPr algn="ctr">
                        <a:lnSpc>
                          <a:spcPct val="120000"/>
                        </a:lnSpc>
                        <a:spcAft>
                          <a:spcPts val="0"/>
                        </a:spcAft>
                      </a:pPr>
                      <a:r>
                        <a:rPr lang="ru-RU" sz="1600" b="1" dirty="0">
                          <a:effectLst/>
                        </a:rPr>
                        <a:t>3</a:t>
                      </a:r>
                      <a:endParaRPr lang="ru-RU" sz="1600" b="1" dirty="0">
                        <a:effectLst/>
                        <a:latin typeface="Times New Roman"/>
                        <a:ea typeface="Times New Roman"/>
                      </a:endParaRPr>
                    </a:p>
                  </a:txBody>
                  <a:tcPr marL="68580" marR="68580" marT="0" marB="0"/>
                </a:tc>
                <a:tc>
                  <a:txBody>
                    <a:bodyPr/>
                    <a:lstStyle/>
                    <a:p>
                      <a:pPr algn="ctr">
                        <a:lnSpc>
                          <a:spcPct val="120000"/>
                        </a:lnSpc>
                        <a:spcAft>
                          <a:spcPts val="0"/>
                        </a:spcAft>
                      </a:pPr>
                      <a:r>
                        <a:rPr lang="ru-RU" sz="1600" b="1" dirty="0">
                          <a:effectLst/>
                        </a:rPr>
                        <a:t>2</a:t>
                      </a:r>
                      <a:endParaRPr lang="ru-RU" sz="1600" b="1" dirty="0">
                        <a:effectLst/>
                        <a:latin typeface="Times New Roman"/>
                        <a:ea typeface="Times New Roman"/>
                      </a:endParaRPr>
                    </a:p>
                  </a:txBody>
                  <a:tcPr marL="68580" marR="68580" marT="0" marB="0"/>
                </a:tc>
              </a:tr>
              <a:tr h="367202">
                <a:tc>
                  <a:txBody>
                    <a:bodyPr/>
                    <a:lstStyle/>
                    <a:p>
                      <a:pPr>
                        <a:lnSpc>
                          <a:spcPct val="120000"/>
                        </a:lnSpc>
                        <a:spcAft>
                          <a:spcPts val="0"/>
                        </a:spcAft>
                      </a:pPr>
                      <a:r>
                        <a:rPr lang="ru-RU" sz="1800" dirty="0">
                          <a:effectLst/>
                        </a:rPr>
                        <a:t>Итого:</a:t>
                      </a:r>
                      <a:endParaRPr lang="ru-RU" sz="1800" dirty="0">
                        <a:effectLst/>
                        <a:latin typeface="Times New Roman"/>
                        <a:ea typeface="Times New Roman"/>
                      </a:endParaRPr>
                    </a:p>
                  </a:txBody>
                  <a:tcPr marL="68580" marR="68580" marT="0" marB="0"/>
                </a:tc>
                <a:tc>
                  <a:txBody>
                    <a:bodyPr/>
                    <a:lstStyle/>
                    <a:p>
                      <a:pPr algn="ctr">
                        <a:lnSpc>
                          <a:spcPct val="120000"/>
                        </a:lnSpc>
                        <a:spcAft>
                          <a:spcPts val="0"/>
                        </a:spcAft>
                      </a:pPr>
                      <a:r>
                        <a:rPr lang="ru-RU" sz="1600" b="1" dirty="0">
                          <a:effectLst/>
                        </a:rPr>
                        <a:t>565095</a:t>
                      </a:r>
                      <a:endParaRPr lang="ru-RU" sz="1600" b="1" dirty="0">
                        <a:effectLst/>
                        <a:latin typeface="Times New Roman"/>
                        <a:ea typeface="Times New Roman"/>
                      </a:endParaRPr>
                    </a:p>
                  </a:txBody>
                  <a:tcPr marL="68580" marR="68580" marT="0" marB="0"/>
                </a:tc>
                <a:tc>
                  <a:txBody>
                    <a:bodyPr/>
                    <a:lstStyle/>
                    <a:p>
                      <a:pPr algn="ctr">
                        <a:lnSpc>
                          <a:spcPct val="120000"/>
                        </a:lnSpc>
                        <a:spcAft>
                          <a:spcPts val="0"/>
                        </a:spcAft>
                      </a:pPr>
                      <a:r>
                        <a:rPr lang="ru-RU" sz="1600" b="1" dirty="0">
                          <a:effectLst/>
                        </a:rPr>
                        <a:t>315398</a:t>
                      </a:r>
                      <a:endParaRPr lang="ru-RU" sz="1600" b="1" dirty="0">
                        <a:effectLst/>
                        <a:latin typeface="Times New Roman"/>
                        <a:ea typeface="Times New Roman"/>
                      </a:endParaRPr>
                    </a:p>
                  </a:txBody>
                  <a:tcPr marL="68580" marR="68580" marT="0" marB="0"/>
                </a:tc>
                <a:tc>
                  <a:txBody>
                    <a:bodyPr/>
                    <a:lstStyle/>
                    <a:p>
                      <a:pPr algn="ctr">
                        <a:lnSpc>
                          <a:spcPct val="120000"/>
                        </a:lnSpc>
                        <a:spcAft>
                          <a:spcPts val="0"/>
                        </a:spcAft>
                      </a:pPr>
                      <a:r>
                        <a:rPr lang="ru-RU" sz="1600" b="1" dirty="0">
                          <a:effectLst/>
                        </a:rPr>
                        <a:t>227610</a:t>
                      </a:r>
                      <a:endParaRPr lang="ru-RU" sz="1600" b="1" dirty="0">
                        <a:effectLst/>
                        <a:latin typeface="Times New Roman"/>
                        <a:ea typeface="Times New Roman"/>
                      </a:endParaRPr>
                    </a:p>
                  </a:txBody>
                  <a:tcPr marL="68580" marR="68580" marT="0" marB="0"/>
                </a:tc>
                <a:tc>
                  <a:txBody>
                    <a:bodyPr/>
                    <a:lstStyle/>
                    <a:p>
                      <a:pPr algn="ctr">
                        <a:lnSpc>
                          <a:spcPct val="120000"/>
                        </a:lnSpc>
                        <a:spcAft>
                          <a:spcPts val="0"/>
                        </a:spcAft>
                      </a:pPr>
                      <a:r>
                        <a:rPr lang="ru-RU" sz="1600" b="1" dirty="0">
                          <a:effectLst/>
                        </a:rPr>
                        <a:t>143682</a:t>
                      </a:r>
                      <a:endParaRPr lang="ru-RU" sz="1600" b="1" dirty="0">
                        <a:effectLst/>
                        <a:latin typeface="Times New Roman"/>
                        <a:ea typeface="Times New Roman"/>
                      </a:endParaRPr>
                    </a:p>
                  </a:txBody>
                  <a:tcPr marL="68580" marR="68580" marT="0" marB="0"/>
                </a:tc>
                <a:tc>
                  <a:txBody>
                    <a:bodyPr/>
                    <a:lstStyle/>
                    <a:p>
                      <a:pPr algn="ctr">
                        <a:lnSpc>
                          <a:spcPct val="120000"/>
                        </a:lnSpc>
                        <a:spcAft>
                          <a:spcPts val="0"/>
                        </a:spcAft>
                      </a:pPr>
                      <a:r>
                        <a:rPr lang="ru-RU" sz="1600" b="1" dirty="0">
                          <a:effectLst/>
                        </a:rPr>
                        <a:t>132978</a:t>
                      </a:r>
                      <a:endParaRPr lang="ru-RU" sz="1600" b="1" dirty="0">
                        <a:effectLst/>
                        <a:latin typeface="Times New Roman"/>
                        <a:ea typeface="Times New Roman"/>
                      </a:endParaRPr>
                    </a:p>
                  </a:txBody>
                  <a:tcPr marL="68580" marR="68580" marT="0" marB="0"/>
                </a:tc>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1618136655"/>
              </p:ext>
            </p:extLst>
          </p:nvPr>
        </p:nvGraphicFramePr>
        <p:xfrm>
          <a:off x="467544" y="3717032"/>
          <a:ext cx="8280920" cy="2160240"/>
        </p:xfrm>
        <a:graphic>
          <a:graphicData uri="http://schemas.openxmlformats.org/drawingml/2006/table">
            <a:tbl>
              <a:tblPr firstRow="1" firstCol="1" bandRow="1">
                <a:tableStyleId>{21E4AEA4-8DFA-4A89-87EB-49C32662AFE0}</a:tableStyleId>
              </a:tblPr>
              <a:tblGrid>
                <a:gridCol w="1872208"/>
                <a:gridCol w="1324658"/>
                <a:gridCol w="1311250"/>
                <a:gridCol w="1311250"/>
                <a:gridCol w="1230777"/>
                <a:gridCol w="1230777"/>
              </a:tblGrid>
              <a:tr h="426720">
                <a:tc rowSpan="2">
                  <a:txBody>
                    <a:bodyPr/>
                    <a:lstStyle/>
                    <a:p>
                      <a:pPr algn="ctr">
                        <a:lnSpc>
                          <a:spcPct val="120000"/>
                        </a:lnSpc>
                        <a:spcBef>
                          <a:spcPts val="600"/>
                        </a:spcBef>
                        <a:spcAft>
                          <a:spcPts val="600"/>
                        </a:spcAft>
                      </a:pPr>
                      <a:r>
                        <a:rPr lang="ru-RU" sz="1800" dirty="0">
                          <a:effectLst/>
                        </a:rPr>
                        <a:t>Вид жалобы</a:t>
                      </a:r>
                      <a:endParaRPr lang="ru-RU" sz="1800" dirty="0">
                        <a:effectLst/>
                        <a:latin typeface="Times New Roman"/>
                        <a:ea typeface="Times New Roman"/>
                      </a:endParaRPr>
                    </a:p>
                  </a:txBody>
                  <a:tcPr marL="68580" marR="68580" marT="0" marB="0" anchor="ctr"/>
                </a:tc>
                <a:tc gridSpan="5">
                  <a:txBody>
                    <a:bodyPr/>
                    <a:lstStyle/>
                    <a:p>
                      <a:pPr algn="ctr">
                        <a:lnSpc>
                          <a:spcPct val="120000"/>
                        </a:lnSpc>
                        <a:spcBef>
                          <a:spcPts val="600"/>
                        </a:spcBef>
                        <a:spcAft>
                          <a:spcPts val="600"/>
                        </a:spcAft>
                      </a:pPr>
                      <a:r>
                        <a:rPr lang="ru-RU" sz="2000" dirty="0">
                          <a:effectLst/>
                        </a:rPr>
                        <a:t>Количество жалоб в год</a:t>
                      </a:r>
                      <a:endParaRPr lang="ru-RU" sz="2000" dirty="0">
                        <a:effectLst/>
                        <a:latin typeface="Times New Roman"/>
                        <a:ea typeface="Times New Roman"/>
                      </a:endParaRPr>
                    </a:p>
                  </a:txBody>
                  <a:tcPr marL="68580" marR="68580"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759883">
                <a:tc vMerge="1">
                  <a:txBody>
                    <a:bodyPr/>
                    <a:lstStyle/>
                    <a:p>
                      <a:endParaRPr lang="ru-RU"/>
                    </a:p>
                  </a:txBody>
                  <a:tcPr/>
                </a:tc>
                <a:tc>
                  <a:txBody>
                    <a:bodyPr/>
                    <a:lstStyle/>
                    <a:p>
                      <a:pPr algn="ctr">
                        <a:lnSpc>
                          <a:spcPct val="120000"/>
                        </a:lnSpc>
                        <a:spcBef>
                          <a:spcPts val="600"/>
                        </a:spcBef>
                        <a:spcAft>
                          <a:spcPts val="600"/>
                        </a:spcAft>
                      </a:pPr>
                      <a:r>
                        <a:rPr lang="ru-RU" sz="1600" b="0" dirty="0">
                          <a:effectLst/>
                        </a:rPr>
                        <a:t>2014</a:t>
                      </a:r>
                      <a:endParaRPr lang="ru-RU" sz="1600" b="0" dirty="0">
                        <a:effectLst/>
                        <a:latin typeface="Times New Roman"/>
                        <a:ea typeface="Times New Roman"/>
                      </a:endParaRPr>
                    </a:p>
                  </a:txBody>
                  <a:tcPr marL="68580" marR="68580" marT="0" marB="0" anchor="ctr"/>
                </a:tc>
                <a:tc>
                  <a:txBody>
                    <a:bodyPr/>
                    <a:lstStyle/>
                    <a:p>
                      <a:pPr algn="ctr">
                        <a:lnSpc>
                          <a:spcPct val="120000"/>
                        </a:lnSpc>
                        <a:spcBef>
                          <a:spcPts val="600"/>
                        </a:spcBef>
                        <a:spcAft>
                          <a:spcPts val="600"/>
                        </a:spcAft>
                      </a:pPr>
                      <a:r>
                        <a:rPr lang="ru-RU" sz="1600" b="0" dirty="0">
                          <a:effectLst/>
                        </a:rPr>
                        <a:t>2015</a:t>
                      </a:r>
                      <a:endParaRPr lang="ru-RU" sz="1600" b="0" dirty="0">
                        <a:effectLst/>
                        <a:latin typeface="Times New Roman"/>
                        <a:ea typeface="Times New Roman"/>
                      </a:endParaRPr>
                    </a:p>
                  </a:txBody>
                  <a:tcPr marL="68580" marR="68580" marT="0" marB="0" anchor="ctr"/>
                </a:tc>
                <a:tc>
                  <a:txBody>
                    <a:bodyPr/>
                    <a:lstStyle/>
                    <a:p>
                      <a:pPr algn="ctr">
                        <a:lnSpc>
                          <a:spcPct val="120000"/>
                        </a:lnSpc>
                        <a:spcBef>
                          <a:spcPts val="600"/>
                        </a:spcBef>
                        <a:spcAft>
                          <a:spcPts val="600"/>
                        </a:spcAft>
                      </a:pPr>
                      <a:r>
                        <a:rPr lang="ru-RU" sz="1600" b="0" dirty="0">
                          <a:effectLst/>
                        </a:rPr>
                        <a:t>2016</a:t>
                      </a:r>
                      <a:endParaRPr lang="ru-RU" sz="1600" b="0" dirty="0">
                        <a:effectLst/>
                        <a:latin typeface="Times New Roman"/>
                        <a:ea typeface="Times New Roman"/>
                      </a:endParaRPr>
                    </a:p>
                  </a:txBody>
                  <a:tcPr marL="68580" marR="68580" marT="0" marB="0" anchor="ctr"/>
                </a:tc>
                <a:tc>
                  <a:txBody>
                    <a:bodyPr/>
                    <a:lstStyle/>
                    <a:p>
                      <a:pPr algn="ctr">
                        <a:lnSpc>
                          <a:spcPct val="120000"/>
                        </a:lnSpc>
                        <a:spcBef>
                          <a:spcPts val="600"/>
                        </a:spcBef>
                        <a:spcAft>
                          <a:spcPts val="600"/>
                        </a:spcAft>
                      </a:pPr>
                      <a:r>
                        <a:rPr lang="ru-RU" sz="1600" b="0" dirty="0">
                          <a:effectLst/>
                        </a:rPr>
                        <a:t>2017</a:t>
                      </a:r>
                      <a:endParaRPr lang="ru-RU" sz="1600" b="0" dirty="0">
                        <a:effectLst/>
                        <a:latin typeface="Times New Roman"/>
                        <a:ea typeface="Times New Roman"/>
                      </a:endParaRPr>
                    </a:p>
                  </a:txBody>
                  <a:tcPr marL="68580" marR="68580" marT="0" marB="0" anchor="ctr"/>
                </a:tc>
                <a:tc>
                  <a:txBody>
                    <a:bodyPr/>
                    <a:lstStyle/>
                    <a:p>
                      <a:pPr algn="ctr">
                        <a:lnSpc>
                          <a:spcPct val="120000"/>
                        </a:lnSpc>
                        <a:spcBef>
                          <a:spcPts val="600"/>
                        </a:spcBef>
                        <a:spcAft>
                          <a:spcPts val="600"/>
                        </a:spcAft>
                      </a:pPr>
                      <a:r>
                        <a:rPr lang="ru-RU" sz="1600" b="0" dirty="0">
                          <a:effectLst/>
                        </a:rPr>
                        <a:t>2018</a:t>
                      </a:r>
                      <a:endParaRPr lang="ru-RU" sz="1600" b="0" dirty="0">
                        <a:effectLst/>
                        <a:latin typeface="Times New Roman"/>
                        <a:ea typeface="Times New Roman"/>
                      </a:endParaRPr>
                    </a:p>
                  </a:txBody>
                  <a:tcPr marL="68580" marR="68580" marT="0" marB="0" anchor="ctr"/>
                </a:tc>
              </a:tr>
              <a:tr h="426720">
                <a:tc>
                  <a:txBody>
                    <a:bodyPr/>
                    <a:lstStyle/>
                    <a:p>
                      <a:pPr>
                        <a:lnSpc>
                          <a:spcPct val="120000"/>
                        </a:lnSpc>
                        <a:spcBef>
                          <a:spcPts val="600"/>
                        </a:spcBef>
                        <a:spcAft>
                          <a:spcPts val="600"/>
                        </a:spcAft>
                      </a:pPr>
                      <a:r>
                        <a:rPr lang="ru-RU" sz="1800" dirty="0">
                          <a:effectLst/>
                        </a:rPr>
                        <a:t>обоснованная</a:t>
                      </a:r>
                      <a:endParaRPr lang="ru-RU" sz="1800" dirty="0">
                        <a:effectLst/>
                        <a:latin typeface="Times New Roman"/>
                        <a:ea typeface="Times New Roman"/>
                      </a:endParaRPr>
                    </a:p>
                  </a:txBody>
                  <a:tcPr marL="68580" marR="68580" marT="0" marB="0" anchor="ctr"/>
                </a:tc>
                <a:tc>
                  <a:txBody>
                    <a:bodyPr/>
                    <a:lstStyle/>
                    <a:p>
                      <a:pPr algn="ctr">
                        <a:lnSpc>
                          <a:spcPct val="120000"/>
                        </a:lnSpc>
                        <a:spcBef>
                          <a:spcPts val="600"/>
                        </a:spcBef>
                        <a:spcAft>
                          <a:spcPts val="600"/>
                        </a:spcAft>
                      </a:pPr>
                      <a:r>
                        <a:rPr lang="ru-RU" sz="1600" b="1">
                          <a:effectLst/>
                        </a:rPr>
                        <a:t>90 (60%)</a:t>
                      </a:r>
                      <a:endParaRPr lang="ru-RU" sz="1600" b="1">
                        <a:effectLst/>
                        <a:latin typeface="Times New Roman"/>
                        <a:ea typeface="Times New Roman"/>
                      </a:endParaRPr>
                    </a:p>
                  </a:txBody>
                  <a:tcPr marL="68580" marR="68580" marT="0" marB="0" anchor="ctr"/>
                </a:tc>
                <a:tc>
                  <a:txBody>
                    <a:bodyPr/>
                    <a:lstStyle/>
                    <a:p>
                      <a:pPr indent="-31115" algn="ctr">
                        <a:lnSpc>
                          <a:spcPct val="120000"/>
                        </a:lnSpc>
                        <a:spcBef>
                          <a:spcPts val="600"/>
                        </a:spcBef>
                        <a:spcAft>
                          <a:spcPts val="600"/>
                        </a:spcAft>
                      </a:pPr>
                      <a:r>
                        <a:rPr lang="ru-RU" sz="1600" b="1">
                          <a:effectLst/>
                        </a:rPr>
                        <a:t>40 (32%)</a:t>
                      </a:r>
                      <a:endParaRPr lang="ru-RU" sz="1600" b="1">
                        <a:effectLst/>
                        <a:latin typeface="Times New Roman"/>
                        <a:ea typeface="Times New Roman"/>
                      </a:endParaRPr>
                    </a:p>
                  </a:txBody>
                  <a:tcPr marL="68580" marR="68580" marT="0" marB="0" anchor="ctr"/>
                </a:tc>
                <a:tc>
                  <a:txBody>
                    <a:bodyPr/>
                    <a:lstStyle/>
                    <a:p>
                      <a:pPr algn="ctr">
                        <a:lnSpc>
                          <a:spcPct val="120000"/>
                        </a:lnSpc>
                        <a:spcBef>
                          <a:spcPts val="600"/>
                        </a:spcBef>
                        <a:spcAft>
                          <a:spcPts val="600"/>
                        </a:spcAft>
                      </a:pPr>
                      <a:r>
                        <a:rPr lang="ru-RU" sz="1600" b="1" dirty="0">
                          <a:effectLst/>
                        </a:rPr>
                        <a:t>46 (45,5%)</a:t>
                      </a:r>
                      <a:endParaRPr lang="ru-RU" sz="1600" b="1" dirty="0">
                        <a:effectLst/>
                        <a:latin typeface="Times New Roman"/>
                        <a:ea typeface="Times New Roman"/>
                      </a:endParaRPr>
                    </a:p>
                  </a:txBody>
                  <a:tcPr marL="68580" marR="68580" marT="0" marB="0" anchor="ctr"/>
                </a:tc>
                <a:tc>
                  <a:txBody>
                    <a:bodyPr/>
                    <a:lstStyle/>
                    <a:p>
                      <a:pPr algn="ctr">
                        <a:lnSpc>
                          <a:spcPct val="120000"/>
                        </a:lnSpc>
                        <a:spcBef>
                          <a:spcPts val="600"/>
                        </a:spcBef>
                        <a:spcAft>
                          <a:spcPts val="600"/>
                        </a:spcAft>
                      </a:pPr>
                      <a:r>
                        <a:rPr lang="ru-RU" sz="1600" b="1" dirty="0">
                          <a:effectLst/>
                        </a:rPr>
                        <a:t>30 (43%)</a:t>
                      </a:r>
                      <a:endParaRPr lang="ru-RU" sz="1600" b="1" dirty="0">
                        <a:effectLst/>
                        <a:latin typeface="Times New Roman"/>
                        <a:ea typeface="Times New Roman"/>
                      </a:endParaRPr>
                    </a:p>
                  </a:txBody>
                  <a:tcPr marL="68580" marR="68580" marT="0" marB="0" anchor="ctr"/>
                </a:tc>
                <a:tc>
                  <a:txBody>
                    <a:bodyPr/>
                    <a:lstStyle/>
                    <a:p>
                      <a:pPr algn="ctr">
                        <a:lnSpc>
                          <a:spcPct val="120000"/>
                        </a:lnSpc>
                        <a:spcBef>
                          <a:spcPts val="600"/>
                        </a:spcBef>
                        <a:spcAft>
                          <a:spcPts val="600"/>
                        </a:spcAft>
                      </a:pPr>
                      <a:r>
                        <a:rPr lang="ru-RU" sz="1600" b="1" dirty="0">
                          <a:effectLst/>
                        </a:rPr>
                        <a:t>30 (34,1%)</a:t>
                      </a:r>
                      <a:endParaRPr lang="ru-RU" sz="1600" b="1" dirty="0">
                        <a:effectLst/>
                        <a:latin typeface="Times New Roman"/>
                        <a:ea typeface="Times New Roman"/>
                      </a:endParaRPr>
                    </a:p>
                  </a:txBody>
                  <a:tcPr marL="68580" marR="68580" marT="0" marB="0" anchor="ctr"/>
                </a:tc>
              </a:tr>
              <a:tr h="546917">
                <a:tc>
                  <a:txBody>
                    <a:bodyPr/>
                    <a:lstStyle/>
                    <a:p>
                      <a:pPr>
                        <a:lnSpc>
                          <a:spcPct val="120000"/>
                        </a:lnSpc>
                        <a:spcBef>
                          <a:spcPts val="600"/>
                        </a:spcBef>
                        <a:spcAft>
                          <a:spcPts val="600"/>
                        </a:spcAft>
                      </a:pPr>
                      <a:r>
                        <a:rPr lang="ru-RU" sz="1800" dirty="0">
                          <a:effectLst/>
                        </a:rPr>
                        <a:t>необоснованная</a:t>
                      </a:r>
                      <a:endParaRPr lang="ru-RU" sz="1800" dirty="0">
                        <a:effectLst/>
                        <a:latin typeface="Times New Roman"/>
                        <a:ea typeface="Times New Roman"/>
                      </a:endParaRPr>
                    </a:p>
                  </a:txBody>
                  <a:tcPr marL="68580" marR="68580" marT="0" marB="0" anchor="ctr"/>
                </a:tc>
                <a:tc>
                  <a:txBody>
                    <a:bodyPr/>
                    <a:lstStyle/>
                    <a:p>
                      <a:pPr algn="ctr">
                        <a:lnSpc>
                          <a:spcPct val="120000"/>
                        </a:lnSpc>
                        <a:spcBef>
                          <a:spcPts val="600"/>
                        </a:spcBef>
                        <a:spcAft>
                          <a:spcPts val="600"/>
                        </a:spcAft>
                      </a:pPr>
                      <a:r>
                        <a:rPr lang="ru-RU" sz="1600" b="1">
                          <a:effectLst/>
                        </a:rPr>
                        <a:t>59 (40%)</a:t>
                      </a:r>
                      <a:endParaRPr lang="ru-RU" sz="1600" b="1">
                        <a:effectLst/>
                        <a:latin typeface="Times New Roman"/>
                        <a:ea typeface="Times New Roman"/>
                      </a:endParaRPr>
                    </a:p>
                  </a:txBody>
                  <a:tcPr marL="68580" marR="68580" marT="0" marB="0" anchor="ctr"/>
                </a:tc>
                <a:tc>
                  <a:txBody>
                    <a:bodyPr/>
                    <a:lstStyle/>
                    <a:p>
                      <a:pPr algn="ctr">
                        <a:lnSpc>
                          <a:spcPct val="120000"/>
                        </a:lnSpc>
                        <a:spcBef>
                          <a:spcPts val="600"/>
                        </a:spcBef>
                        <a:spcAft>
                          <a:spcPts val="600"/>
                        </a:spcAft>
                      </a:pPr>
                      <a:r>
                        <a:rPr lang="ru-RU" sz="1600" b="1">
                          <a:effectLst/>
                        </a:rPr>
                        <a:t>85 (68%)</a:t>
                      </a:r>
                      <a:endParaRPr lang="ru-RU" sz="1600" b="1">
                        <a:effectLst/>
                        <a:latin typeface="Times New Roman"/>
                        <a:ea typeface="Times New Roman"/>
                      </a:endParaRPr>
                    </a:p>
                  </a:txBody>
                  <a:tcPr marL="68580" marR="68580" marT="0" marB="0" anchor="ctr"/>
                </a:tc>
                <a:tc>
                  <a:txBody>
                    <a:bodyPr/>
                    <a:lstStyle/>
                    <a:p>
                      <a:pPr algn="ctr">
                        <a:lnSpc>
                          <a:spcPct val="120000"/>
                        </a:lnSpc>
                        <a:spcBef>
                          <a:spcPts val="600"/>
                        </a:spcBef>
                        <a:spcAft>
                          <a:spcPts val="600"/>
                        </a:spcAft>
                      </a:pPr>
                      <a:r>
                        <a:rPr lang="ru-RU" sz="1600" b="1">
                          <a:effectLst/>
                        </a:rPr>
                        <a:t>55 (54,5%)</a:t>
                      </a:r>
                      <a:endParaRPr lang="ru-RU" sz="1600" b="1">
                        <a:effectLst/>
                        <a:latin typeface="Times New Roman"/>
                        <a:ea typeface="Times New Roman"/>
                      </a:endParaRPr>
                    </a:p>
                  </a:txBody>
                  <a:tcPr marL="68580" marR="68580" marT="0" marB="0" anchor="ctr"/>
                </a:tc>
                <a:tc>
                  <a:txBody>
                    <a:bodyPr/>
                    <a:lstStyle/>
                    <a:p>
                      <a:pPr algn="ctr">
                        <a:lnSpc>
                          <a:spcPct val="120000"/>
                        </a:lnSpc>
                        <a:spcBef>
                          <a:spcPts val="600"/>
                        </a:spcBef>
                        <a:spcAft>
                          <a:spcPts val="600"/>
                        </a:spcAft>
                      </a:pPr>
                      <a:r>
                        <a:rPr lang="ru-RU" sz="1600" b="1" dirty="0">
                          <a:effectLst/>
                        </a:rPr>
                        <a:t>40 (57%)</a:t>
                      </a:r>
                      <a:endParaRPr lang="ru-RU" sz="1600" b="1" dirty="0">
                        <a:effectLst/>
                        <a:latin typeface="Times New Roman"/>
                        <a:ea typeface="Times New Roman"/>
                      </a:endParaRPr>
                    </a:p>
                  </a:txBody>
                  <a:tcPr marL="68580" marR="68580" marT="0" marB="0" anchor="ctr"/>
                </a:tc>
                <a:tc>
                  <a:txBody>
                    <a:bodyPr/>
                    <a:lstStyle/>
                    <a:p>
                      <a:pPr algn="ctr">
                        <a:lnSpc>
                          <a:spcPct val="120000"/>
                        </a:lnSpc>
                        <a:spcBef>
                          <a:spcPts val="600"/>
                        </a:spcBef>
                        <a:spcAft>
                          <a:spcPts val="600"/>
                        </a:spcAft>
                      </a:pPr>
                      <a:r>
                        <a:rPr lang="ru-RU" sz="1600" b="1" dirty="0">
                          <a:effectLst/>
                        </a:rPr>
                        <a:t>58 (65,9%)</a:t>
                      </a:r>
                      <a:endParaRPr lang="ru-RU" sz="1600" b="1" dirty="0">
                        <a:effectLst/>
                        <a:latin typeface="Times New Roman"/>
                        <a:ea typeface="Times New Roman"/>
                      </a:endParaRPr>
                    </a:p>
                  </a:txBody>
                  <a:tcPr marL="68580" marR="68580" marT="0" marB="0" anchor="ctr"/>
                </a:tc>
              </a:tr>
            </a:tbl>
          </a:graphicData>
        </a:graphic>
      </p:graphicFrame>
    </p:spTree>
    <p:extLst>
      <p:ext uri="{BB962C8B-B14F-4D97-AF65-F5344CB8AC3E}">
        <p14:creationId xmlns:p14="http://schemas.microsoft.com/office/powerpoint/2010/main" val="22895234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fontScale="90000"/>
          </a:bodyPr>
          <a:lstStyle/>
          <a:p>
            <a:r>
              <a:rPr lang="ru-RU" sz="2400" b="1" dirty="0" smtClean="0">
                <a:solidFill>
                  <a:srgbClr val="C00000"/>
                </a:solidFill>
                <a:latin typeface="Arial" panose="020B0604020202020204" pitchFamily="34" charset="0"/>
                <a:cs typeface="Arial" panose="020B0604020202020204" pitchFamily="34" charset="0"/>
              </a:rPr>
              <a:t/>
            </a:r>
            <a:br>
              <a:rPr lang="ru-RU" sz="2400" b="1" dirty="0" smtClean="0">
                <a:solidFill>
                  <a:srgbClr val="C00000"/>
                </a:solidFill>
                <a:latin typeface="Arial" panose="020B0604020202020204" pitchFamily="34" charset="0"/>
                <a:cs typeface="Arial" panose="020B0604020202020204" pitchFamily="34" charset="0"/>
              </a:rPr>
            </a:br>
            <a:r>
              <a:rPr lang="ru-RU" sz="2400" b="1" dirty="0" smtClean="0">
                <a:solidFill>
                  <a:srgbClr val="C00000"/>
                </a:solidFill>
                <a:latin typeface="Arial" panose="020B0604020202020204" pitchFamily="34" charset="0"/>
                <a:cs typeface="Arial" panose="020B0604020202020204" pitchFamily="34" charset="0"/>
              </a:rPr>
              <a:t/>
            </a:r>
            <a:br>
              <a:rPr lang="ru-RU" sz="2400" b="1" dirty="0" smtClean="0">
                <a:solidFill>
                  <a:srgbClr val="C00000"/>
                </a:solidFill>
                <a:latin typeface="Arial" panose="020B0604020202020204" pitchFamily="34" charset="0"/>
                <a:cs typeface="Arial" panose="020B0604020202020204" pitchFamily="34" charset="0"/>
              </a:rPr>
            </a:br>
            <a:r>
              <a:rPr lang="ru-RU" sz="2700" b="1" dirty="0" smtClean="0">
                <a:solidFill>
                  <a:srgbClr val="C00000"/>
                </a:solidFill>
                <a:latin typeface="Arial" panose="020B0604020202020204" pitchFamily="34" charset="0"/>
                <a:cs typeface="Arial" panose="020B0604020202020204" pitchFamily="34" charset="0"/>
              </a:rPr>
              <a:t>Причины </a:t>
            </a:r>
            <a:r>
              <a:rPr lang="ru-RU" sz="2700" b="1" dirty="0">
                <a:solidFill>
                  <a:srgbClr val="C00000"/>
                </a:solidFill>
                <a:latin typeface="Arial" panose="020B0604020202020204" pitchFamily="34" charset="0"/>
                <a:cs typeface="Arial" panose="020B0604020202020204" pitchFamily="34" charset="0"/>
              </a:rPr>
              <a:t>обоснованных жалоб</a:t>
            </a:r>
            <a:br>
              <a:rPr lang="ru-RU" sz="2700" b="1" dirty="0">
                <a:solidFill>
                  <a:srgbClr val="C00000"/>
                </a:solidFill>
                <a:latin typeface="Arial" panose="020B0604020202020204" pitchFamily="34" charset="0"/>
                <a:cs typeface="Arial" panose="020B0604020202020204" pitchFamily="34" charset="0"/>
              </a:rPr>
            </a:br>
            <a:endParaRPr lang="ru-RU" sz="2700" b="1" dirty="0">
              <a:solidFill>
                <a:srgbClr val="C00000"/>
              </a:solidFill>
              <a:latin typeface="Arial" panose="020B0604020202020204" pitchFamily="34" charset="0"/>
              <a:cs typeface="Arial" panose="020B0604020202020204" pitchFamily="34" charset="0"/>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1206701463"/>
              </p:ext>
            </p:extLst>
          </p:nvPr>
        </p:nvGraphicFramePr>
        <p:xfrm>
          <a:off x="467544" y="1124744"/>
          <a:ext cx="8136906" cy="4536505"/>
        </p:xfrm>
        <a:graphic>
          <a:graphicData uri="http://schemas.openxmlformats.org/drawingml/2006/table">
            <a:tbl>
              <a:tblPr firstRow="1" firstCol="1" bandRow="1">
                <a:tableStyleId>{F5AB1C69-6EDB-4FF4-983F-18BD219EF322}</a:tableStyleId>
              </a:tblPr>
              <a:tblGrid>
                <a:gridCol w="4105106"/>
                <a:gridCol w="836074"/>
                <a:gridCol w="783134"/>
                <a:gridCol w="783932"/>
                <a:gridCol w="814330"/>
                <a:gridCol w="814330"/>
              </a:tblGrid>
              <a:tr h="495617">
                <a:tc rowSpan="2">
                  <a:txBody>
                    <a:bodyPr/>
                    <a:lstStyle/>
                    <a:p>
                      <a:pPr algn="ctr">
                        <a:lnSpc>
                          <a:spcPct val="120000"/>
                        </a:lnSpc>
                        <a:spcAft>
                          <a:spcPts val="0"/>
                        </a:spcAft>
                      </a:pPr>
                      <a:r>
                        <a:rPr lang="ru-RU" sz="2000" b="1" dirty="0">
                          <a:effectLst/>
                        </a:rPr>
                        <a:t>Причина жалоб</a:t>
                      </a:r>
                      <a:endParaRPr lang="ru-RU" sz="2000" b="1" dirty="0">
                        <a:effectLst/>
                        <a:latin typeface="Times New Roman"/>
                        <a:ea typeface="Times New Roman"/>
                      </a:endParaRPr>
                    </a:p>
                  </a:txBody>
                  <a:tcPr marL="68580" marR="68580" marT="0" marB="0" anchor="ctr"/>
                </a:tc>
                <a:tc gridSpan="5">
                  <a:txBody>
                    <a:bodyPr/>
                    <a:lstStyle/>
                    <a:p>
                      <a:pPr algn="ctr">
                        <a:lnSpc>
                          <a:spcPct val="120000"/>
                        </a:lnSpc>
                        <a:spcAft>
                          <a:spcPts val="0"/>
                        </a:spcAft>
                      </a:pPr>
                      <a:r>
                        <a:rPr lang="ru-RU" sz="2000" dirty="0">
                          <a:effectLst/>
                        </a:rPr>
                        <a:t>год</a:t>
                      </a:r>
                      <a:endParaRPr lang="ru-RU" sz="2000" dirty="0">
                        <a:effectLst/>
                        <a:latin typeface="Times New Roman"/>
                        <a:ea typeface="Times New Roman"/>
                      </a:endParaRPr>
                    </a:p>
                  </a:txBody>
                  <a:tcPr marL="68580" marR="68580"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495617">
                <a:tc vMerge="1">
                  <a:txBody>
                    <a:bodyPr/>
                    <a:lstStyle/>
                    <a:p>
                      <a:endParaRPr lang="ru-RU"/>
                    </a:p>
                  </a:txBody>
                  <a:tcPr/>
                </a:tc>
                <a:tc>
                  <a:txBody>
                    <a:bodyPr/>
                    <a:lstStyle/>
                    <a:p>
                      <a:pPr algn="ctr">
                        <a:lnSpc>
                          <a:spcPct val="120000"/>
                        </a:lnSpc>
                        <a:spcAft>
                          <a:spcPts val="0"/>
                        </a:spcAft>
                      </a:pPr>
                      <a:r>
                        <a:rPr lang="ru-RU" sz="1600" b="0" dirty="0">
                          <a:effectLst/>
                        </a:rPr>
                        <a:t>2014</a:t>
                      </a:r>
                      <a:endParaRPr lang="ru-RU" sz="1600" b="0" dirty="0">
                        <a:effectLst/>
                        <a:latin typeface="Times New Roman"/>
                        <a:ea typeface="Times New Roman"/>
                      </a:endParaRPr>
                    </a:p>
                  </a:txBody>
                  <a:tcPr marL="68580" marR="68580" marT="0" marB="0" anchor="ctr"/>
                </a:tc>
                <a:tc>
                  <a:txBody>
                    <a:bodyPr/>
                    <a:lstStyle/>
                    <a:p>
                      <a:pPr algn="ctr">
                        <a:lnSpc>
                          <a:spcPct val="120000"/>
                        </a:lnSpc>
                        <a:spcAft>
                          <a:spcPts val="0"/>
                        </a:spcAft>
                      </a:pPr>
                      <a:r>
                        <a:rPr lang="ru-RU" sz="1600" b="0" dirty="0">
                          <a:effectLst/>
                        </a:rPr>
                        <a:t>2015</a:t>
                      </a:r>
                      <a:endParaRPr lang="ru-RU" sz="1600" b="0" dirty="0">
                        <a:effectLst/>
                        <a:latin typeface="Times New Roman"/>
                        <a:ea typeface="Times New Roman"/>
                      </a:endParaRPr>
                    </a:p>
                  </a:txBody>
                  <a:tcPr marL="68580" marR="68580" marT="0" marB="0" anchor="ctr"/>
                </a:tc>
                <a:tc>
                  <a:txBody>
                    <a:bodyPr/>
                    <a:lstStyle/>
                    <a:p>
                      <a:pPr algn="ctr">
                        <a:lnSpc>
                          <a:spcPct val="120000"/>
                        </a:lnSpc>
                        <a:spcAft>
                          <a:spcPts val="0"/>
                        </a:spcAft>
                      </a:pPr>
                      <a:r>
                        <a:rPr lang="ru-RU" sz="1600" b="0" dirty="0">
                          <a:effectLst/>
                        </a:rPr>
                        <a:t>2016</a:t>
                      </a:r>
                      <a:endParaRPr lang="ru-RU" sz="1600" b="0" dirty="0">
                        <a:effectLst/>
                        <a:latin typeface="Times New Roman"/>
                        <a:ea typeface="Times New Roman"/>
                      </a:endParaRPr>
                    </a:p>
                  </a:txBody>
                  <a:tcPr marL="68580" marR="68580" marT="0" marB="0" anchor="ctr"/>
                </a:tc>
                <a:tc>
                  <a:txBody>
                    <a:bodyPr/>
                    <a:lstStyle/>
                    <a:p>
                      <a:pPr algn="ctr">
                        <a:lnSpc>
                          <a:spcPct val="120000"/>
                        </a:lnSpc>
                        <a:spcAft>
                          <a:spcPts val="0"/>
                        </a:spcAft>
                      </a:pPr>
                      <a:r>
                        <a:rPr lang="ru-RU" sz="1600" b="0" dirty="0">
                          <a:effectLst/>
                        </a:rPr>
                        <a:t>2017</a:t>
                      </a:r>
                      <a:endParaRPr lang="ru-RU" sz="1600" b="0" dirty="0">
                        <a:effectLst/>
                        <a:latin typeface="Times New Roman"/>
                        <a:ea typeface="Times New Roman"/>
                      </a:endParaRPr>
                    </a:p>
                  </a:txBody>
                  <a:tcPr marL="68580" marR="68580" marT="0" marB="0" anchor="ctr"/>
                </a:tc>
                <a:tc>
                  <a:txBody>
                    <a:bodyPr/>
                    <a:lstStyle/>
                    <a:p>
                      <a:pPr algn="ctr">
                        <a:lnSpc>
                          <a:spcPct val="120000"/>
                        </a:lnSpc>
                        <a:spcAft>
                          <a:spcPts val="0"/>
                        </a:spcAft>
                      </a:pPr>
                      <a:r>
                        <a:rPr lang="ru-RU" sz="1600" b="0" dirty="0">
                          <a:effectLst/>
                        </a:rPr>
                        <a:t>2018</a:t>
                      </a:r>
                      <a:endParaRPr lang="ru-RU" sz="1600" b="0" dirty="0">
                        <a:effectLst/>
                        <a:latin typeface="Times New Roman"/>
                        <a:ea typeface="Times New Roman"/>
                      </a:endParaRPr>
                    </a:p>
                  </a:txBody>
                  <a:tcPr marL="68580" marR="68580" marT="0" marB="0" anchor="ctr"/>
                </a:tc>
              </a:tr>
              <a:tr h="495617">
                <a:tc>
                  <a:txBody>
                    <a:bodyPr/>
                    <a:lstStyle/>
                    <a:p>
                      <a:pPr>
                        <a:lnSpc>
                          <a:spcPct val="120000"/>
                        </a:lnSpc>
                        <a:spcAft>
                          <a:spcPts val="0"/>
                        </a:spcAft>
                      </a:pPr>
                      <a:r>
                        <a:rPr lang="ru-RU" sz="2000" b="1" dirty="0">
                          <a:effectLst/>
                        </a:rPr>
                        <a:t>взимание денежных средств</a:t>
                      </a:r>
                      <a:endParaRPr lang="ru-RU" sz="2000" b="1" dirty="0">
                        <a:effectLst/>
                        <a:latin typeface="Times New Roman"/>
                        <a:ea typeface="Times New Roman"/>
                      </a:endParaRPr>
                    </a:p>
                  </a:txBody>
                  <a:tcPr marL="68580" marR="68580" marT="0" marB="0" anchor="ctr"/>
                </a:tc>
                <a:tc>
                  <a:txBody>
                    <a:bodyPr/>
                    <a:lstStyle/>
                    <a:p>
                      <a:pPr algn="ctr">
                        <a:lnSpc>
                          <a:spcPct val="120000"/>
                        </a:lnSpc>
                        <a:spcAft>
                          <a:spcPts val="0"/>
                        </a:spcAft>
                      </a:pPr>
                      <a:r>
                        <a:rPr lang="ru-RU" sz="1800" b="1" dirty="0">
                          <a:effectLst/>
                        </a:rPr>
                        <a:t>73</a:t>
                      </a:r>
                      <a:endParaRPr lang="ru-RU" sz="1800" b="1" dirty="0">
                        <a:effectLst/>
                        <a:latin typeface="Times New Roman"/>
                        <a:ea typeface="Times New Roman"/>
                      </a:endParaRPr>
                    </a:p>
                  </a:txBody>
                  <a:tcPr marL="68580" marR="68580" marT="0" marB="0" anchor="ctr"/>
                </a:tc>
                <a:tc>
                  <a:txBody>
                    <a:bodyPr/>
                    <a:lstStyle/>
                    <a:p>
                      <a:pPr algn="ctr">
                        <a:lnSpc>
                          <a:spcPct val="120000"/>
                        </a:lnSpc>
                        <a:spcAft>
                          <a:spcPts val="0"/>
                        </a:spcAft>
                      </a:pPr>
                      <a:r>
                        <a:rPr lang="ru-RU" sz="1800" b="1" dirty="0">
                          <a:effectLst/>
                        </a:rPr>
                        <a:t>25</a:t>
                      </a:r>
                      <a:endParaRPr lang="ru-RU" sz="1800" b="1" dirty="0">
                        <a:effectLst/>
                        <a:latin typeface="Times New Roman"/>
                        <a:ea typeface="Times New Roman"/>
                      </a:endParaRPr>
                    </a:p>
                  </a:txBody>
                  <a:tcPr marL="68580" marR="68580" marT="0" marB="0" anchor="ctr"/>
                </a:tc>
                <a:tc>
                  <a:txBody>
                    <a:bodyPr/>
                    <a:lstStyle/>
                    <a:p>
                      <a:pPr algn="ctr">
                        <a:lnSpc>
                          <a:spcPct val="120000"/>
                        </a:lnSpc>
                        <a:spcAft>
                          <a:spcPts val="0"/>
                        </a:spcAft>
                      </a:pPr>
                      <a:r>
                        <a:rPr lang="ru-RU" sz="1800" b="1" dirty="0">
                          <a:effectLst/>
                        </a:rPr>
                        <a:t>30</a:t>
                      </a:r>
                      <a:endParaRPr lang="ru-RU" sz="1800" b="1" dirty="0">
                        <a:effectLst/>
                        <a:latin typeface="Times New Roman"/>
                        <a:ea typeface="Times New Roman"/>
                      </a:endParaRPr>
                    </a:p>
                  </a:txBody>
                  <a:tcPr marL="68580" marR="68580" marT="0" marB="0" anchor="ctr"/>
                </a:tc>
                <a:tc>
                  <a:txBody>
                    <a:bodyPr/>
                    <a:lstStyle/>
                    <a:p>
                      <a:pPr algn="ctr">
                        <a:lnSpc>
                          <a:spcPct val="120000"/>
                        </a:lnSpc>
                        <a:spcAft>
                          <a:spcPts val="0"/>
                        </a:spcAft>
                      </a:pPr>
                      <a:r>
                        <a:rPr lang="ru-RU" sz="1800" b="1" dirty="0">
                          <a:effectLst/>
                        </a:rPr>
                        <a:t>13</a:t>
                      </a:r>
                      <a:endParaRPr lang="ru-RU" sz="1800" b="1" dirty="0">
                        <a:effectLst/>
                        <a:latin typeface="Times New Roman"/>
                        <a:ea typeface="Times New Roman"/>
                      </a:endParaRPr>
                    </a:p>
                  </a:txBody>
                  <a:tcPr marL="68580" marR="68580" marT="0" marB="0" anchor="ctr"/>
                </a:tc>
                <a:tc>
                  <a:txBody>
                    <a:bodyPr/>
                    <a:lstStyle/>
                    <a:p>
                      <a:pPr algn="ctr">
                        <a:lnSpc>
                          <a:spcPct val="120000"/>
                        </a:lnSpc>
                        <a:spcAft>
                          <a:spcPts val="0"/>
                        </a:spcAft>
                      </a:pPr>
                      <a:r>
                        <a:rPr lang="ru-RU" sz="1800" b="1">
                          <a:effectLst/>
                        </a:rPr>
                        <a:t>9</a:t>
                      </a:r>
                      <a:endParaRPr lang="ru-RU" sz="1800" b="1">
                        <a:effectLst/>
                        <a:latin typeface="Times New Roman"/>
                        <a:ea typeface="Times New Roman"/>
                      </a:endParaRPr>
                    </a:p>
                  </a:txBody>
                  <a:tcPr marL="68580" marR="68580" marT="0" marB="0" anchor="ctr"/>
                </a:tc>
              </a:tr>
              <a:tr h="495617">
                <a:tc>
                  <a:txBody>
                    <a:bodyPr/>
                    <a:lstStyle/>
                    <a:p>
                      <a:pPr>
                        <a:lnSpc>
                          <a:spcPct val="120000"/>
                        </a:lnSpc>
                        <a:spcAft>
                          <a:spcPts val="0"/>
                        </a:spcAft>
                      </a:pPr>
                      <a:r>
                        <a:rPr lang="ru-RU" sz="2000" b="1" dirty="0">
                          <a:effectLst/>
                        </a:rPr>
                        <a:t>качество медицинской помощи</a:t>
                      </a:r>
                      <a:endParaRPr lang="ru-RU" sz="2000" b="1" dirty="0">
                        <a:effectLst/>
                        <a:latin typeface="Times New Roman"/>
                        <a:ea typeface="Times New Roman"/>
                      </a:endParaRPr>
                    </a:p>
                  </a:txBody>
                  <a:tcPr marL="68580" marR="68580" marT="0" marB="0" anchor="ctr"/>
                </a:tc>
                <a:tc>
                  <a:txBody>
                    <a:bodyPr/>
                    <a:lstStyle/>
                    <a:p>
                      <a:pPr algn="ctr">
                        <a:lnSpc>
                          <a:spcPct val="120000"/>
                        </a:lnSpc>
                        <a:spcAft>
                          <a:spcPts val="0"/>
                        </a:spcAft>
                      </a:pPr>
                      <a:r>
                        <a:rPr lang="ru-RU" sz="1800" b="1">
                          <a:effectLst/>
                        </a:rPr>
                        <a:t>11</a:t>
                      </a:r>
                      <a:endParaRPr lang="ru-RU" sz="1800" b="1">
                        <a:effectLst/>
                        <a:latin typeface="Times New Roman"/>
                        <a:ea typeface="Times New Roman"/>
                      </a:endParaRPr>
                    </a:p>
                  </a:txBody>
                  <a:tcPr marL="68580" marR="68580" marT="0" marB="0" anchor="ctr"/>
                </a:tc>
                <a:tc>
                  <a:txBody>
                    <a:bodyPr/>
                    <a:lstStyle/>
                    <a:p>
                      <a:pPr algn="ctr">
                        <a:lnSpc>
                          <a:spcPct val="120000"/>
                        </a:lnSpc>
                        <a:spcAft>
                          <a:spcPts val="0"/>
                        </a:spcAft>
                      </a:pPr>
                      <a:r>
                        <a:rPr lang="ru-RU" sz="1800" b="1" dirty="0">
                          <a:effectLst/>
                        </a:rPr>
                        <a:t>8</a:t>
                      </a:r>
                      <a:endParaRPr lang="ru-RU" sz="1800" b="1" dirty="0">
                        <a:effectLst/>
                        <a:latin typeface="Times New Roman"/>
                        <a:ea typeface="Times New Roman"/>
                      </a:endParaRPr>
                    </a:p>
                  </a:txBody>
                  <a:tcPr marL="68580" marR="68580" marT="0" marB="0" anchor="ctr"/>
                </a:tc>
                <a:tc>
                  <a:txBody>
                    <a:bodyPr/>
                    <a:lstStyle/>
                    <a:p>
                      <a:pPr algn="ctr">
                        <a:lnSpc>
                          <a:spcPct val="120000"/>
                        </a:lnSpc>
                        <a:spcAft>
                          <a:spcPts val="0"/>
                        </a:spcAft>
                      </a:pPr>
                      <a:r>
                        <a:rPr lang="ru-RU" sz="1800" b="1" dirty="0">
                          <a:effectLst/>
                        </a:rPr>
                        <a:t>13</a:t>
                      </a:r>
                      <a:endParaRPr lang="ru-RU" sz="1800" b="1" dirty="0">
                        <a:effectLst/>
                        <a:latin typeface="Times New Roman"/>
                        <a:ea typeface="Times New Roman"/>
                      </a:endParaRPr>
                    </a:p>
                  </a:txBody>
                  <a:tcPr marL="68580" marR="68580" marT="0" marB="0" anchor="ctr"/>
                </a:tc>
                <a:tc>
                  <a:txBody>
                    <a:bodyPr/>
                    <a:lstStyle/>
                    <a:p>
                      <a:pPr algn="ctr">
                        <a:lnSpc>
                          <a:spcPct val="120000"/>
                        </a:lnSpc>
                        <a:spcAft>
                          <a:spcPts val="0"/>
                        </a:spcAft>
                      </a:pPr>
                      <a:r>
                        <a:rPr lang="ru-RU" sz="1800" b="1" dirty="0">
                          <a:effectLst/>
                        </a:rPr>
                        <a:t>12</a:t>
                      </a:r>
                      <a:endParaRPr lang="ru-RU" sz="1800" b="1" dirty="0">
                        <a:effectLst/>
                        <a:latin typeface="Times New Roman"/>
                        <a:ea typeface="Times New Roman"/>
                      </a:endParaRPr>
                    </a:p>
                  </a:txBody>
                  <a:tcPr marL="68580" marR="68580" marT="0" marB="0" anchor="ctr"/>
                </a:tc>
                <a:tc>
                  <a:txBody>
                    <a:bodyPr/>
                    <a:lstStyle/>
                    <a:p>
                      <a:pPr algn="ctr">
                        <a:lnSpc>
                          <a:spcPct val="120000"/>
                        </a:lnSpc>
                        <a:spcAft>
                          <a:spcPts val="0"/>
                        </a:spcAft>
                      </a:pPr>
                      <a:r>
                        <a:rPr lang="ru-RU" sz="1800" b="1">
                          <a:effectLst/>
                        </a:rPr>
                        <a:t>19</a:t>
                      </a:r>
                      <a:endParaRPr lang="ru-RU" sz="1800" b="1">
                        <a:effectLst/>
                        <a:latin typeface="Times New Roman"/>
                        <a:ea typeface="Times New Roman"/>
                      </a:endParaRPr>
                    </a:p>
                  </a:txBody>
                  <a:tcPr marL="68580" marR="68580" marT="0" marB="0" anchor="ctr"/>
                </a:tc>
              </a:tr>
              <a:tr h="1029210">
                <a:tc>
                  <a:txBody>
                    <a:bodyPr/>
                    <a:lstStyle/>
                    <a:p>
                      <a:pPr>
                        <a:lnSpc>
                          <a:spcPct val="120000"/>
                        </a:lnSpc>
                        <a:spcAft>
                          <a:spcPts val="0"/>
                        </a:spcAft>
                      </a:pPr>
                      <a:r>
                        <a:rPr lang="ru-RU" sz="2000" b="1" dirty="0">
                          <a:effectLst/>
                        </a:rPr>
                        <a:t>организация работы медицинской организации</a:t>
                      </a:r>
                      <a:endParaRPr lang="ru-RU" sz="2000" b="1" dirty="0">
                        <a:effectLst/>
                        <a:latin typeface="Times New Roman"/>
                        <a:ea typeface="Times New Roman"/>
                      </a:endParaRPr>
                    </a:p>
                  </a:txBody>
                  <a:tcPr marL="68580" marR="68580" marT="0" marB="0" anchor="ctr"/>
                </a:tc>
                <a:tc>
                  <a:txBody>
                    <a:bodyPr/>
                    <a:lstStyle/>
                    <a:p>
                      <a:pPr algn="ctr">
                        <a:lnSpc>
                          <a:spcPct val="120000"/>
                        </a:lnSpc>
                        <a:spcAft>
                          <a:spcPts val="0"/>
                        </a:spcAft>
                      </a:pPr>
                      <a:r>
                        <a:rPr lang="ru-RU" sz="1800" b="1" dirty="0">
                          <a:effectLst/>
                        </a:rPr>
                        <a:t>5</a:t>
                      </a:r>
                      <a:endParaRPr lang="ru-RU" sz="1800" b="1" dirty="0">
                        <a:effectLst/>
                        <a:latin typeface="Times New Roman"/>
                        <a:ea typeface="Times New Roman"/>
                      </a:endParaRPr>
                    </a:p>
                  </a:txBody>
                  <a:tcPr marL="68580" marR="68580" marT="0" marB="0" anchor="ctr"/>
                </a:tc>
                <a:tc>
                  <a:txBody>
                    <a:bodyPr/>
                    <a:lstStyle/>
                    <a:p>
                      <a:pPr algn="ctr">
                        <a:lnSpc>
                          <a:spcPct val="120000"/>
                        </a:lnSpc>
                        <a:spcAft>
                          <a:spcPts val="0"/>
                        </a:spcAft>
                      </a:pPr>
                      <a:r>
                        <a:rPr lang="ru-RU" sz="1800" b="1" dirty="0">
                          <a:effectLst/>
                        </a:rPr>
                        <a:t>5</a:t>
                      </a:r>
                      <a:endParaRPr lang="ru-RU" sz="1800" b="1" dirty="0">
                        <a:effectLst/>
                        <a:latin typeface="Times New Roman"/>
                        <a:ea typeface="Times New Roman"/>
                      </a:endParaRPr>
                    </a:p>
                  </a:txBody>
                  <a:tcPr marL="68580" marR="68580" marT="0" marB="0" anchor="ctr"/>
                </a:tc>
                <a:tc>
                  <a:txBody>
                    <a:bodyPr/>
                    <a:lstStyle/>
                    <a:p>
                      <a:pPr algn="ctr">
                        <a:lnSpc>
                          <a:spcPct val="120000"/>
                        </a:lnSpc>
                        <a:spcAft>
                          <a:spcPts val="0"/>
                        </a:spcAft>
                      </a:pPr>
                      <a:r>
                        <a:rPr lang="ru-RU" sz="1800" b="1" dirty="0">
                          <a:effectLst/>
                        </a:rPr>
                        <a:t>2</a:t>
                      </a:r>
                      <a:endParaRPr lang="ru-RU" sz="1800" b="1" dirty="0">
                        <a:effectLst/>
                        <a:latin typeface="Times New Roman"/>
                        <a:ea typeface="Times New Roman"/>
                      </a:endParaRPr>
                    </a:p>
                  </a:txBody>
                  <a:tcPr marL="68580" marR="68580" marT="0" marB="0" anchor="ctr"/>
                </a:tc>
                <a:tc>
                  <a:txBody>
                    <a:bodyPr/>
                    <a:lstStyle/>
                    <a:p>
                      <a:pPr algn="ctr">
                        <a:lnSpc>
                          <a:spcPct val="120000"/>
                        </a:lnSpc>
                        <a:spcAft>
                          <a:spcPts val="0"/>
                        </a:spcAft>
                      </a:pPr>
                      <a:r>
                        <a:rPr lang="ru-RU" sz="1800" b="1" dirty="0">
                          <a:effectLst/>
                        </a:rPr>
                        <a:t>4</a:t>
                      </a:r>
                      <a:endParaRPr lang="ru-RU" sz="1800" b="1" dirty="0">
                        <a:effectLst/>
                        <a:latin typeface="Times New Roman"/>
                        <a:ea typeface="Times New Roman"/>
                      </a:endParaRPr>
                    </a:p>
                  </a:txBody>
                  <a:tcPr marL="68580" marR="68580" marT="0" marB="0" anchor="ctr"/>
                </a:tc>
                <a:tc>
                  <a:txBody>
                    <a:bodyPr/>
                    <a:lstStyle/>
                    <a:p>
                      <a:pPr algn="ctr">
                        <a:lnSpc>
                          <a:spcPct val="120000"/>
                        </a:lnSpc>
                        <a:spcAft>
                          <a:spcPts val="0"/>
                        </a:spcAft>
                      </a:pPr>
                      <a:r>
                        <a:rPr lang="ru-RU" sz="1800" b="1" dirty="0">
                          <a:effectLst/>
                        </a:rPr>
                        <a:t>0</a:t>
                      </a:r>
                      <a:endParaRPr lang="ru-RU" sz="1800" b="1" dirty="0">
                        <a:effectLst/>
                        <a:latin typeface="Times New Roman"/>
                        <a:ea typeface="Times New Roman"/>
                      </a:endParaRPr>
                    </a:p>
                  </a:txBody>
                  <a:tcPr marL="68580" marR="68580" marT="0" marB="0" anchor="ctr"/>
                </a:tc>
              </a:tr>
              <a:tr h="495617">
                <a:tc>
                  <a:txBody>
                    <a:bodyPr/>
                    <a:lstStyle/>
                    <a:p>
                      <a:pPr>
                        <a:lnSpc>
                          <a:spcPct val="120000"/>
                        </a:lnSpc>
                        <a:spcAft>
                          <a:spcPts val="0"/>
                        </a:spcAft>
                      </a:pPr>
                      <a:r>
                        <a:rPr lang="ru-RU" sz="2000" b="1" dirty="0">
                          <a:effectLst/>
                        </a:rPr>
                        <a:t>обеспечение полисами ОМС</a:t>
                      </a:r>
                      <a:endParaRPr lang="ru-RU" sz="2000" b="1" dirty="0">
                        <a:effectLst/>
                        <a:latin typeface="Times New Roman"/>
                        <a:ea typeface="Times New Roman"/>
                      </a:endParaRPr>
                    </a:p>
                  </a:txBody>
                  <a:tcPr marL="68580" marR="68580" marT="0" marB="0" anchor="ctr"/>
                </a:tc>
                <a:tc>
                  <a:txBody>
                    <a:bodyPr/>
                    <a:lstStyle/>
                    <a:p>
                      <a:pPr algn="ctr">
                        <a:lnSpc>
                          <a:spcPct val="120000"/>
                        </a:lnSpc>
                        <a:spcAft>
                          <a:spcPts val="0"/>
                        </a:spcAft>
                      </a:pPr>
                      <a:r>
                        <a:rPr lang="ru-RU" sz="1800" b="1">
                          <a:effectLst/>
                        </a:rPr>
                        <a:t>1</a:t>
                      </a:r>
                      <a:endParaRPr lang="ru-RU" sz="1800" b="1">
                        <a:effectLst/>
                        <a:latin typeface="Times New Roman"/>
                        <a:ea typeface="Times New Roman"/>
                      </a:endParaRPr>
                    </a:p>
                  </a:txBody>
                  <a:tcPr marL="68580" marR="68580" marT="0" marB="0" anchor="ctr"/>
                </a:tc>
                <a:tc>
                  <a:txBody>
                    <a:bodyPr/>
                    <a:lstStyle/>
                    <a:p>
                      <a:pPr algn="ctr">
                        <a:lnSpc>
                          <a:spcPct val="120000"/>
                        </a:lnSpc>
                        <a:spcAft>
                          <a:spcPts val="0"/>
                        </a:spcAft>
                      </a:pPr>
                      <a:r>
                        <a:rPr lang="ru-RU" sz="1800" b="1">
                          <a:effectLst/>
                        </a:rPr>
                        <a:t>2</a:t>
                      </a:r>
                      <a:endParaRPr lang="ru-RU" sz="1800" b="1">
                        <a:effectLst/>
                        <a:latin typeface="Times New Roman"/>
                        <a:ea typeface="Times New Roman"/>
                      </a:endParaRPr>
                    </a:p>
                  </a:txBody>
                  <a:tcPr marL="68580" marR="68580" marT="0" marB="0" anchor="ctr"/>
                </a:tc>
                <a:tc>
                  <a:txBody>
                    <a:bodyPr/>
                    <a:lstStyle/>
                    <a:p>
                      <a:pPr algn="ctr">
                        <a:lnSpc>
                          <a:spcPct val="120000"/>
                        </a:lnSpc>
                        <a:spcAft>
                          <a:spcPts val="0"/>
                        </a:spcAft>
                      </a:pPr>
                      <a:r>
                        <a:rPr lang="ru-RU" sz="1800" b="1">
                          <a:effectLst/>
                        </a:rPr>
                        <a:t>0</a:t>
                      </a:r>
                      <a:endParaRPr lang="ru-RU" sz="1800" b="1">
                        <a:effectLst/>
                        <a:latin typeface="Times New Roman"/>
                        <a:ea typeface="Times New Roman"/>
                      </a:endParaRPr>
                    </a:p>
                  </a:txBody>
                  <a:tcPr marL="68580" marR="68580" marT="0" marB="0" anchor="ctr"/>
                </a:tc>
                <a:tc>
                  <a:txBody>
                    <a:bodyPr/>
                    <a:lstStyle/>
                    <a:p>
                      <a:pPr algn="ctr">
                        <a:lnSpc>
                          <a:spcPct val="120000"/>
                        </a:lnSpc>
                        <a:spcAft>
                          <a:spcPts val="0"/>
                        </a:spcAft>
                      </a:pPr>
                      <a:r>
                        <a:rPr lang="ru-RU" sz="1800" b="1" dirty="0">
                          <a:effectLst/>
                        </a:rPr>
                        <a:t>0</a:t>
                      </a:r>
                      <a:endParaRPr lang="ru-RU" sz="1800" b="1" dirty="0">
                        <a:effectLst/>
                        <a:latin typeface="Times New Roman"/>
                        <a:ea typeface="Times New Roman"/>
                      </a:endParaRPr>
                    </a:p>
                  </a:txBody>
                  <a:tcPr marL="68580" marR="68580" marT="0" marB="0" anchor="ctr"/>
                </a:tc>
                <a:tc>
                  <a:txBody>
                    <a:bodyPr/>
                    <a:lstStyle/>
                    <a:p>
                      <a:pPr algn="ctr">
                        <a:lnSpc>
                          <a:spcPct val="120000"/>
                        </a:lnSpc>
                        <a:spcAft>
                          <a:spcPts val="0"/>
                        </a:spcAft>
                      </a:pPr>
                      <a:r>
                        <a:rPr lang="ru-RU" sz="1800" b="1" dirty="0">
                          <a:effectLst/>
                        </a:rPr>
                        <a:t>1</a:t>
                      </a:r>
                      <a:endParaRPr lang="ru-RU" sz="1800" b="1" dirty="0">
                        <a:effectLst/>
                        <a:latin typeface="Times New Roman"/>
                        <a:ea typeface="Times New Roman"/>
                      </a:endParaRPr>
                    </a:p>
                  </a:txBody>
                  <a:tcPr marL="68580" marR="68580" marT="0" marB="0" anchor="ctr"/>
                </a:tc>
              </a:tr>
              <a:tr h="1029210">
                <a:tc>
                  <a:txBody>
                    <a:bodyPr/>
                    <a:lstStyle/>
                    <a:p>
                      <a:pPr>
                        <a:lnSpc>
                          <a:spcPct val="120000"/>
                        </a:lnSpc>
                        <a:spcAft>
                          <a:spcPts val="0"/>
                        </a:spcAft>
                      </a:pPr>
                      <a:r>
                        <a:rPr lang="ru-RU" sz="2000" b="1" dirty="0">
                          <a:effectLst/>
                        </a:rPr>
                        <a:t>отказ в медицинской помощи на территории страхования</a:t>
                      </a:r>
                      <a:endParaRPr lang="ru-RU" sz="2000" b="1" dirty="0">
                        <a:effectLst/>
                        <a:latin typeface="Times New Roman"/>
                        <a:ea typeface="Times New Roman"/>
                      </a:endParaRPr>
                    </a:p>
                  </a:txBody>
                  <a:tcPr marL="68580" marR="68580" marT="0" marB="0" anchor="ctr"/>
                </a:tc>
                <a:tc>
                  <a:txBody>
                    <a:bodyPr/>
                    <a:lstStyle/>
                    <a:p>
                      <a:pPr algn="ctr">
                        <a:lnSpc>
                          <a:spcPct val="120000"/>
                        </a:lnSpc>
                        <a:spcAft>
                          <a:spcPts val="0"/>
                        </a:spcAft>
                      </a:pPr>
                      <a:r>
                        <a:rPr lang="ru-RU" sz="1800" b="1">
                          <a:effectLst/>
                        </a:rPr>
                        <a:t>0</a:t>
                      </a:r>
                      <a:endParaRPr lang="ru-RU" sz="1800" b="1">
                        <a:effectLst/>
                        <a:latin typeface="Times New Roman"/>
                        <a:ea typeface="Times New Roman"/>
                      </a:endParaRPr>
                    </a:p>
                  </a:txBody>
                  <a:tcPr marL="68580" marR="68580" marT="0" marB="0" anchor="ctr"/>
                </a:tc>
                <a:tc>
                  <a:txBody>
                    <a:bodyPr/>
                    <a:lstStyle/>
                    <a:p>
                      <a:pPr algn="ctr">
                        <a:lnSpc>
                          <a:spcPct val="120000"/>
                        </a:lnSpc>
                        <a:spcAft>
                          <a:spcPts val="0"/>
                        </a:spcAft>
                      </a:pPr>
                      <a:r>
                        <a:rPr lang="ru-RU" sz="1800" b="1" dirty="0">
                          <a:effectLst/>
                        </a:rPr>
                        <a:t>0</a:t>
                      </a:r>
                      <a:endParaRPr lang="ru-RU" sz="1800" b="1" dirty="0">
                        <a:effectLst/>
                        <a:latin typeface="Times New Roman"/>
                        <a:ea typeface="Times New Roman"/>
                      </a:endParaRPr>
                    </a:p>
                  </a:txBody>
                  <a:tcPr marL="68580" marR="68580" marT="0" marB="0" anchor="ctr"/>
                </a:tc>
                <a:tc>
                  <a:txBody>
                    <a:bodyPr/>
                    <a:lstStyle/>
                    <a:p>
                      <a:pPr algn="ctr">
                        <a:lnSpc>
                          <a:spcPct val="120000"/>
                        </a:lnSpc>
                        <a:spcAft>
                          <a:spcPts val="0"/>
                        </a:spcAft>
                      </a:pPr>
                      <a:r>
                        <a:rPr lang="ru-RU" sz="1800" b="1">
                          <a:effectLst/>
                        </a:rPr>
                        <a:t>1</a:t>
                      </a:r>
                      <a:endParaRPr lang="ru-RU" sz="1800" b="1">
                        <a:effectLst/>
                        <a:latin typeface="Times New Roman"/>
                        <a:ea typeface="Times New Roman"/>
                      </a:endParaRPr>
                    </a:p>
                  </a:txBody>
                  <a:tcPr marL="68580" marR="68580" marT="0" marB="0" anchor="ctr"/>
                </a:tc>
                <a:tc>
                  <a:txBody>
                    <a:bodyPr/>
                    <a:lstStyle/>
                    <a:p>
                      <a:pPr algn="ctr">
                        <a:lnSpc>
                          <a:spcPct val="120000"/>
                        </a:lnSpc>
                        <a:spcAft>
                          <a:spcPts val="0"/>
                        </a:spcAft>
                      </a:pPr>
                      <a:r>
                        <a:rPr lang="ru-RU" sz="1800" b="1" dirty="0">
                          <a:effectLst/>
                        </a:rPr>
                        <a:t>1</a:t>
                      </a:r>
                      <a:endParaRPr lang="ru-RU" sz="1800" b="1" dirty="0">
                        <a:effectLst/>
                        <a:latin typeface="Times New Roman"/>
                        <a:ea typeface="Times New Roman"/>
                      </a:endParaRPr>
                    </a:p>
                  </a:txBody>
                  <a:tcPr marL="68580" marR="68580" marT="0" marB="0" anchor="ctr"/>
                </a:tc>
                <a:tc>
                  <a:txBody>
                    <a:bodyPr/>
                    <a:lstStyle/>
                    <a:p>
                      <a:pPr algn="ctr">
                        <a:lnSpc>
                          <a:spcPct val="120000"/>
                        </a:lnSpc>
                        <a:spcAft>
                          <a:spcPts val="0"/>
                        </a:spcAft>
                      </a:pPr>
                      <a:r>
                        <a:rPr lang="ru-RU" sz="1800" b="1" dirty="0">
                          <a:effectLst/>
                        </a:rPr>
                        <a:t>1</a:t>
                      </a:r>
                      <a:endParaRPr lang="ru-RU" sz="1800" b="1" dirty="0">
                        <a:effectLst/>
                        <a:latin typeface="Times New Roman"/>
                        <a:ea typeface="Times New Roman"/>
                      </a:endParaRPr>
                    </a:p>
                  </a:txBody>
                  <a:tcPr marL="68580" marR="68580" marT="0" marB="0" anchor="ctr"/>
                </a:tc>
              </a:tr>
            </a:tbl>
          </a:graphicData>
        </a:graphic>
      </p:graphicFrame>
    </p:spTree>
    <p:extLst>
      <p:ext uri="{BB962C8B-B14F-4D97-AF65-F5344CB8AC3E}">
        <p14:creationId xmlns:p14="http://schemas.microsoft.com/office/powerpoint/2010/main" val="5528711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700" b="1" dirty="0" smtClean="0">
                <a:solidFill>
                  <a:srgbClr val="C00000"/>
                </a:solidFill>
                <a:latin typeface="Arial" panose="020B0604020202020204" pitchFamily="34" charset="0"/>
                <a:cs typeface="Arial" panose="020B0604020202020204" pitchFamily="34" charset="0"/>
              </a:rPr>
              <a:t/>
            </a:r>
            <a:br>
              <a:rPr lang="ru-RU" sz="2700" b="1" dirty="0" smtClean="0">
                <a:solidFill>
                  <a:srgbClr val="C00000"/>
                </a:solidFill>
                <a:latin typeface="Arial" panose="020B0604020202020204" pitchFamily="34" charset="0"/>
                <a:cs typeface="Arial" panose="020B0604020202020204" pitchFamily="34" charset="0"/>
              </a:rPr>
            </a:br>
            <a:r>
              <a:rPr lang="ru-RU" sz="2700" b="1" dirty="0">
                <a:solidFill>
                  <a:srgbClr val="C00000"/>
                </a:solidFill>
                <a:latin typeface="Arial" panose="020B0604020202020204" pitchFamily="34" charset="0"/>
                <a:cs typeface="Arial" panose="020B0604020202020204" pitchFamily="34" charset="0"/>
              </a:rPr>
              <a:t/>
            </a:r>
            <a:br>
              <a:rPr lang="ru-RU" sz="2700" b="1" dirty="0">
                <a:solidFill>
                  <a:srgbClr val="C00000"/>
                </a:solidFill>
                <a:latin typeface="Arial" panose="020B0604020202020204" pitchFamily="34" charset="0"/>
                <a:cs typeface="Arial" panose="020B0604020202020204" pitchFamily="34" charset="0"/>
              </a:rPr>
            </a:br>
            <a:r>
              <a:rPr lang="ru-RU" sz="2700" b="1" dirty="0" smtClean="0">
                <a:solidFill>
                  <a:srgbClr val="C00000"/>
                </a:solidFill>
                <a:latin typeface="Arial" panose="020B0604020202020204" pitchFamily="34" charset="0"/>
                <a:cs typeface="Arial" panose="020B0604020202020204" pitchFamily="34" charset="0"/>
              </a:rPr>
              <a:t/>
            </a:r>
            <a:br>
              <a:rPr lang="ru-RU" sz="2700" b="1" dirty="0" smtClean="0">
                <a:solidFill>
                  <a:srgbClr val="C00000"/>
                </a:solidFill>
                <a:latin typeface="Arial" panose="020B0604020202020204" pitchFamily="34" charset="0"/>
                <a:cs typeface="Arial" panose="020B0604020202020204" pitchFamily="34" charset="0"/>
              </a:rPr>
            </a:br>
            <a:r>
              <a:rPr lang="ru-RU" sz="2700" b="1" dirty="0">
                <a:solidFill>
                  <a:srgbClr val="C00000"/>
                </a:solidFill>
                <a:latin typeface="Arial" panose="020B0604020202020204" pitchFamily="34" charset="0"/>
                <a:cs typeface="Arial" panose="020B0604020202020204" pitchFamily="34" charset="0"/>
              </a:rPr>
              <a:t/>
            </a:r>
            <a:br>
              <a:rPr lang="ru-RU" sz="2700" b="1" dirty="0">
                <a:solidFill>
                  <a:srgbClr val="C00000"/>
                </a:solidFill>
                <a:latin typeface="Arial" panose="020B0604020202020204" pitchFamily="34" charset="0"/>
                <a:cs typeface="Arial" panose="020B0604020202020204" pitchFamily="34" charset="0"/>
              </a:rPr>
            </a:br>
            <a:r>
              <a:rPr lang="ru-RU" b="1" dirty="0"/>
              <a:t> </a:t>
            </a:r>
            <a:r>
              <a:rPr lang="ru-RU" dirty="0"/>
              <a:t/>
            </a:r>
            <a:br>
              <a:rPr lang="ru-RU" dirty="0"/>
            </a:br>
            <a:endParaRPr lang="ru-RU" dirty="0"/>
          </a:p>
        </p:txBody>
      </p:sp>
      <p:sp>
        <p:nvSpPr>
          <p:cNvPr id="3" name="Объект 2"/>
          <p:cNvSpPr>
            <a:spLocks noGrp="1"/>
          </p:cNvSpPr>
          <p:nvPr>
            <p:ph idx="1"/>
          </p:nvPr>
        </p:nvSpPr>
        <p:spPr>
          <a:xfrm>
            <a:off x="457200" y="692696"/>
            <a:ext cx="8229600" cy="5433467"/>
          </a:xfrm>
        </p:spPr>
        <p:txBody>
          <a:bodyPr/>
          <a:lstStyle/>
          <a:p>
            <a:pPr marL="0" indent="0" algn="ctr">
              <a:buNone/>
            </a:pPr>
            <a:endParaRPr lang="ru-RU" b="1" dirty="0" smtClean="0">
              <a:solidFill>
                <a:srgbClr val="C00000"/>
              </a:solidFill>
              <a:latin typeface="Arial" panose="020B0604020202020204" pitchFamily="34" charset="0"/>
              <a:cs typeface="Arial" panose="020B0604020202020204" pitchFamily="34" charset="0"/>
            </a:endParaRPr>
          </a:p>
          <a:p>
            <a:pPr marL="0" indent="0" algn="ctr">
              <a:buNone/>
            </a:pPr>
            <a:endParaRPr lang="ru-RU" b="1" dirty="0" smtClean="0">
              <a:solidFill>
                <a:srgbClr val="C00000"/>
              </a:solidFill>
              <a:latin typeface="Arial" panose="020B0604020202020204" pitchFamily="34" charset="0"/>
              <a:cs typeface="Arial" panose="020B0604020202020204" pitchFamily="34" charset="0"/>
            </a:endParaRPr>
          </a:p>
          <a:p>
            <a:pPr marL="0" indent="0" algn="ctr">
              <a:buNone/>
            </a:pPr>
            <a:endParaRPr lang="ru-RU" sz="900" b="1" dirty="0" smtClean="0">
              <a:solidFill>
                <a:srgbClr val="C00000"/>
              </a:solidFill>
              <a:latin typeface="Arial" panose="020B0604020202020204" pitchFamily="34" charset="0"/>
              <a:cs typeface="Arial" panose="020B0604020202020204" pitchFamily="34" charset="0"/>
            </a:endParaRPr>
          </a:p>
          <a:p>
            <a:pPr marL="0" indent="0" algn="ctr">
              <a:buNone/>
            </a:pPr>
            <a:r>
              <a:rPr lang="ru-RU" b="1" dirty="0" smtClean="0">
                <a:solidFill>
                  <a:srgbClr val="C00000"/>
                </a:solidFill>
                <a:latin typeface="Arial" panose="020B0604020202020204" pitchFamily="34" charset="0"/>
                <a:cs typeface="Arial" panose="020B0604020202020204" pitchFamily="34" charset="0"/>
              </a:rPr>
              <a:t>Страховые </a:t>
            </a:r>
            <a:r>
              <a:rPr lang="ru-RU" b="1" dirty="0">
                <a:solidFill>
                  <a:srgbClr val="C00000"/>
                </a:solidFill>
                <a:latin typeface="Arial" panose="020B0604020202020204" pitchFamily="34" charset="0"/>
                <a:cs typeface="Arial" panose="020B0604020202020204" pitchFamily="34" charset="0"/>
              </a:rPr>
              <a:t>представители </a:t>
            </a:r>
            <a:br>
              <a:rPr lang="ru-RU" b="1" dirty="0">
                <a:solidFill>
                  <a:srgbClr val="C00000"/>
                </a:solidFill>
                <a:latin typeface="Arial" panose="020B0604020202020204" pitchFamily="34" charset="0"/>
                <a:cs typeface="Arial" panose="020B0604020202020204" pitchFamily="34" charset="0"/>
              </a:rPr>
            </a:br>
            <a:r>
              <a:rPr lang="ru-RU" b="1" dirty="0">
                <a:solidFill>
                  <a:srgbClr val="C00000"/>
                </a:solidFill>
                <a:latin typeface="Arial" panose="020B0604020202020204" pitchFamily="34" charset="0"/>
                <a:cs typeface="Arial" panose="020B0604020202020204" pitchFamily="34" charset="0"/>
              </a:rPr>
              <a:t>страховых медицинских организаций  </a:t>
            </a:r>
            <a:br>
              <a:rPr lang="ru-RU" b="1" dirty="0">
                <a:solidFill>
                  <a:srgbClr val="C00000"/>
                </a:solidFill>
                <a:latin typeface="Arial" panose="020B0604020202020204" pitchFamily="34" charset="0"/>
                <a:cs typeface="Arial" panose="020B0604020202020204" pitchFamily="34" charset="0"/>
              </a:rPr>
            </a:br>
            <a:r>
              <a:rPr lang="ru-RU" b="1" dirty="0">
                <a:solidFill>
                  <a:srgbClr val="C00000"/>
                </a:solidFill>
                <a:latin typeface="Arial" panose="020B0604020202020204" pitchFamily="34" charset="0"/>
                <a:cs typeface="Arial" panose="020B0604020202020204" pitchFamily="34" charset="0"/>
              </a:rPr>
              <a:t>в сфере ОМС</a:t>
            </a:r>
            <a:endParaRPr lang="ru-RU" dirty="0"/>
          </a:p>
        </p:txBody>
      </p:sp>
    </p:spTree>
    <p:extLst>
      <p:ext uri="{BB962C8B-B14F-4D97-AF65-F5344CB8AC3E}">
        <p14:creationId xmlns:p14="http://schemas.microsoft.com/office/powerpoint/2010/main" val="10516904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a:bodyPr>
          <a:lstStyle/>
          <a:p>
            <a:r>
              <a:rPr lang="ru-RU" sz="2400" b="1" dirty="0" smtClean="0">
                <a:solidFill>
                  <a:srgbClr val="C00000"/>
                </a:solidFill>
                <a:latin typeface="Arial" panose="020B0604020202020204" pitchFamily="34" charset="0"/>
                <a:cs typeface="Arial" panose="020B0604020202020204" pitchFamily="34" charset="0"/>
              </a:rPr>
              <a:t>Деятельность Контакт-центра </a:t>
            </a:r>
            <a:r>
              <a:rPr lang="ru-RU" sz="2400" b="1" dirty="0">
                <a:solidFill>
                  <a:srgbClr val="C00000"/>
                </a:solidFill>
                <a:latin typeface="Arial" panose="020B0604020202020204" pitchFamily="34" charset="0"/>
                <a:cs typeface="Arial" panose="020B0604020202020204" pitchFamily="34" charset="0"/>
              </a:rPr>
              <a:t>в сфере ОМС</a:t>
            </a:r>
          </a:p>
        </p:txBody>
      </p:sp>
      <p:pic>
        <p:nvPicPr>
          <p:cNvPr id="4" name="Объект 3"/>
          <p:cNvPicPr>
            <a:picLocks noGrp="1" noChangeAspect="1"/>
          </p:cNvPicPr>
          <p:nvPr>
            <p:ph idx="1"/>
          </p:nvPr>
        </p:nvPicPr>
        <p:blipFill rotWithShape="1">
          <a:blip r:embed="rId2">
            <a:extLst>
              <a:ext uri="{28A0092B-C50C-407E-A947-70E740481C1C}">
                <a14:useLocalDpi xmlns:a14="http://schemas.microsoft.com/office/drawing/2010/main" val="0"/>
              </a:ext>
            </a:extLst>
          </a:blip>
          <a:srcRect t="2892"/>
          <a:stretch/>
        </p:blipFill>
        <p:spPr>
          <a:xfrm>
            <a:off x="251520" y="908720"/>
            <a:ext cx="8352928" cy="4803565"/>
          </a:xfrm>
        </p:spPr>
      </p:pic>
      <p:sp>
        <p:nvSpPr>
          <p:cNvPr id="3" name="Прямоугольник 2"/>
          <p:cNvSpPr/>
          <p:nvPr/>
        </p:nvSpPr>
        <p:spPr>
          <a:xfrm>
            <a:off x="1259632" y="5877272"/>
            <a:ext cx="7200800" cy="769441"/>
          </a:xfrm>
          <a:prstGeom prst="rect">
            <a:avLst/>
          </a:prstGeom>
        </p:spPr>
        <p:txBody>
          <a:bodyPr wrap="square">
            <a:spAutoFit/>
          </a:bodyPr>
          <a:lstStyle/>
          <a:p>
            <a:pPr algn="ctr"/>
            <a:r>
              <a:rPr lang="ru-RU" sz="2000" b="1" dirty="0" smtClean="0">
                <a:solidFill>
                  <a:srgbClr val="C00000"/>
                </a:solidFill>
                <a:latin typeface="Arial" panose="020B0604020202020204" pitchFamily="34" charset="0"/>
                <a:ea typeface="+mj-ea"/>
                <a:cs typeface="Arial" panose="020B0604020202020204" pitchFamily="34" charset="0"/>
              </a:rPr>
              <a:t>телефон контакт</a:t>
            </a:r>
            <a:r>
              <a:rPr lang="en-US" sz="2000" b="1" dirty="0" smtClean="0">
                <a:solidFill>
                  <a:srgbClr val="C00000"/>
                </a:solidFill>
                <a:latin typeface="Arial" panose="020B0604020202020204" pitchFamily="34" charset="0"/>
                <a:ea typeface="+mj-ea"/>
                <a:cs typeface="Arial" panose="020B0604020202020204" pitchFamily="34" charset="0"/>
              </a:rPr>
              <a:t>-</a:t>
            </a:r>
            <a:r>
              <a:rPr lang="ru-RU" sz="2000" b="1" dirty="0" smtClean="0">
                <a:solidFill>
                  <a:srgbClr val="C00000"/>
                </a:solidFill>
                <a:latin typeface="Arial" panose="020B0604020202020204" pitchFamily="34" charset="0"/>
                <a:ea typeface="+mj-ea"/>
                <a:cs typeface="Arial" panose="020B0604020202020204" pitchFamily="34" charset="0"/>
              </a:rPr>
              <a:t>центра в сфере ОМС </a:t>
            </a:r>
          </a:p>
          <a:p>
            <a:pPr algn="ctr"/>
            <a:r>
              <a:rPr lang="ru-RU" sz="2400" b="1" dirty="0" smtClean="0">
                <a:solidFill>
                  <a:srgbClr val="C00000"/>
                </a:solidFill>
                <a:latin typeface="Arial" panose="020B0604020202020204" pitchFamily="34" charset="0"/>
                <a:ea typeface="+mj-ea"/>
                <a:cs typeface="Arial" panose="020B0604020202020204" pitchFamily="34" charset="0"/>
              </a:rPr>
              <a:t>8-800-100-43-03 </a:t>
            </a:r>
            <a:r>
              <a:rPr lang="ru-RU" sz="2000" b="1" dirty="0" smtClean="0">
                <a:solidFill>
                  <a:srgbClr val="C00000"/>
                </a:solidFill>
                <a:latin typeface="Arial" panose="020B0604020202020204" pitchFamily="34" charset="0"/>
                <a:ea typeface="+mj-ea"/>
                <a:cs typeface="Arial" panose="020B0604020202020204" pitchFamily="34" charset="0"/>
              </a:rPr>
              <a:t>бесплатно, круглосуточно</a:t>
            </a:r>
            <a:endParaRPr lang="ru-RU" sz="2000" b="1" dirty="0">
              <a:solidFill>
                <a:srgbClr val="C00000"/>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6643518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600201"/>
            <a:ext cx="8229600" cy="3701008"/>
          </a:xfrm>
        </p:spPr>
        <p:txBody>
          <a:bodyPr/>
          <a:lstStyle/>
          <a:p>
            <a:pPr marL="0" indent="0" algn="ctr">
              <a:buNone/>
            </a:pPr>
            <a:r>
              <a:rPr lang="ru-RU" b="1" dirty="0">
                <a:solidFill>
                  <a:srgbClr val="C00000"/>
                </a:solidFill>
                <a:latin typeface="Arial" panose="020B0604020202020204" pitchFamily="34" charset="0"/>
                <a:cs typeface="Arial" panose="020B0604020202020204" pitchFamily="34" charset="0"/>
              </a:rPr>
              <a:t>Проведение контроля  объемов, сроков, качества и условий предоставления медицинской </a:t>
            </a:r>
            <a:r>
              <a:rPr lang="ru-RU" b="1" dirty="0" smtClean="0">
                <a:solidFill>
                  <a:srgbClr val="C00000"/>
                </a:solidFill>
                <a:latin typeface="Arial" panose="020B0604020202020204" pitchFamily="34" charset="0"/>
                <a:cs typeface="Arial" panose="020B0604020202020204" pitchFamily="34" charset="0"/>
              </a:rPr>
              <a:t>помощи при </a:t>
            </a:r>
            <a:r>
              <a:rPr lang="ru-RU" b="1" dirty="0">
                <a:solidFill>
                  <a:srgbClr val="C00000"/>
                </a:solidFill>
                <a:latin typeface="Arial" panose="020B0604020202020204" pitchFamily="34" charset="0"/>
                <a:cs typeface="Arial" panose="020B0604020202020204" pitchFamily="34" charset="0"/>
              </a:rPr>
              <a:t>осуществлении межтерриториальных расчетов</a:t>
            </a:r>
          </a:p>
          <a:p>
            <a:endParaRPr lang="ru-RU" dirty="0"/>
          </a:p>
        </p:txBody>
      </p:sp>
    </p:spTree>
    <p:extLst>
      <p:ext uri="{BB962C8B-B14F-4D97-AF65-F5344CB8AC3E}">
        <p14:creationId xmlns:p14="http://schemas.microsoft.com/office/powerpoint/2010/main" val="11274747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4379" y="188640"/>
            <a:ext cx="8147248" cy="648072"/>
          </a:xfrm>
        </p:spPr>
        <p:txBody>
          <a:bodyPr>
            <a:noAutofit/>
          </a:bodyPr>
          <a:lstStyle/>
          <a:p>
            <a:r>
              <a:rPr lang="ru-RU" sz="1800" b="1" dirty="0" smtClean="0">
                <a:solidFill>
                  <a:srgbClr val="C00000"/>
                </a:solidFill>
                <a:latin typeface="Arial" panose="020B0604020202020204" pitchFamily="34" charset="0"/>
                <a:cs typeface="Arial" panose="020B0604020202020204" pitchFamily="34" charset="0"/>
              </a:rPr>
              <a:t/>
            </a:r>
            <a:br>
              <a:rPr lang="ru-RU" sz="1800" b="1" dirty="0" smtClean="0">
                <a:solidFill>
                  <a:srgbClr val="C00000"/>
                </a:solidFill>
                <a:latin typeface="Arial" panose="020B0604020202020204" pitchFamily="34" charset="0"/>
                <a:cs typeface="Arial" panose="020B0604020202020204" pitchFamily="34" charset="0"/>
              </a:rPr>
            </a:br>
            <a:r>
              <a:rPr lang="ru-RU" sz="1800" b="1" dirty="0" smtClean="0">
                <a:solidFill>
                  <a:srgbClr val="C00000"/>
                </a:solidFill>
                <a:latin typeface="Arial" panose="020B0604020202020204" pitchFamily="34" charset="0"/>
                <a:cs typeface="Arial" panose="020B0604020202020204" pitchFamily="34" charset="0"/>
              </a:rPr>
              <a:t>Стоимость </a:t>
            </a:r>
            <a:r>
              <a:rPr lang="ru-RU" sz="1800" b="1" dirty="0">
                <a:solidFill>
                  <a:srgbClr val="C00000"/>
                </a:solidFill>
                <a:latin typeface="Arial" panose="020B0604020202020204" pitchFamily="34" charset="0"/>
                <a:cs typeface="Arial" panose="020B0604020202020204" pitchFamily="34" charset="0"/>
              </a:rPr>
              <a:t>медицинской помощи, оказанной в рамках осуществления межтерриториальных взаиморасчетов, млн. руб</a:t>
            </a:r>
            <a:r>
              <a:rPr lang="ru-RU" sz="1800" b="1" dirty="0" smtClean="0">
                <a:solidFill>
                  <a:srgbClr val="C00000"/>
                </a:solidFill>
                <a:latin typeface="Arial" panose="020B0604020202020204" pitchFamily="34" charset="0"/>
                <a:cs typeface="Arial" panose="020B0604020202020204" pitchFamily="34" charset="0"/>
              </a:rPr>
              <a:t>.,</a:t>
            </a:r>
            <a:r>
              <a:rPr lang="en-US" sz="1800" b="1" dirty="0" smtClean="0">
                <a:solidFill>
                  <a:srgbClr val="C00000"/>
                </a:solidFill>
                <a:latin typeface="Arial" panose="020B0604020202020204" pitchFamily="34" charset="0"/>
                <a:cs typeface="Arial" panose="020B0604020202020204" pitchFamily="34" charset="0"/>
              </a:rPr>
              <a:t/>
            </a:r>
            <a:br>
              <a:rPr lang="en-US" sz="1800" b="1" dirty="0" smtClean="0">
                <a:solidFill>
                  <a:srgbClr val="C00000"/>
                </a:solidFill>
                <a:latin typeface="Arial" panose="020B0604020202020204" pitchFamily="34" charset="0"/>
                <a:cs typeface="Arial" panose="020B0604020202020204" pitchFamily="34" charset="0"/>
              </a:rPr>
            </a:br>
            <a:r>
              <a:rPr lang="ru-RU" sz="1800" b="1" dirty="0" smtClean="0">
                <a:solidFill>
                  <a:srgbClr val="C00000"/>
                </a:solidFill>
                <a:latin typeface="Arial" panose="020B0604020202020204" pitchFamily="34" charset="0"/>
                <a:cs typeface="Arial" panose="020B0604020202020204" pitchFamily="34" charset="0"/>
              </a:rPr>
              <a:t> в </a:t>
            </a:r>
            <a:r>
              <a:rPr lang="ru-RU" sz="1800" b="1" dirty="0">
                <a:solidFill>
                  <a:srgbClr val="C00000"/>
                </a:solidFill>
                <a:latin typeface="Arial" panose="020B0604020202020204" pitchFamily="34" charset="0"/>
                <a:cs typeface="Arial" panose="020B0604020202020204" pitchFamily="34" charset="0"/>
              </a:rPr>
              <a:t>том числе:</a:t>
            </a:r>
            <a:br>
              <a:rPr lang="ru-RU" sz="1800" b="1" dirty="0">
                <a:solidFill>
                  <a:srgbClr val="C00000"/>
                </a:solidFill>
                <a:latin typeface="Arial" panose="020B0604020202020204" pitchFamily="34" charset="0"/>
                <a:cs typeface="Arial" panose="020B0604020202020204" pitchFamily="34" charset="0"/>
              </a:rPr>
            </a:br>
            <a:endParaRPr lang="ru-RU" sz="1800" b="1" dirty="0">
              <a:solidFill>
                <a:srgbClr val="C00000"/>
              </a:solidFill>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479702" y="836713"/>
            <a:ext cx="8229600" cy="5270226"/>
          </a:xfrm>
        </p:spPr>
        <p:txBody>
          <a:bodyPr>
            <a:normAutofit/>
          </a:bodyPr>
          <a:lstStyle/>
          <a:p>
            <a:pPr marL="0" indent="0" algn="ctr">
              <a:buNone/>
            </a:pPr>
            <a:r>
              <a:rPr lang="ru-RU" sz="1400" b="1" dirty="0">
                <a:solidFill>
                  <a:srgbClr val="005024"/>
                </a:solidFill>
              </a:rPr>
              <a:t>по счетам, за медицинскую помощь, оказанную жителям Кировской </a:t>
            </a:r>
            <a:r>
              <a:rPr lang="ru-RU" sz="1400" b="1" dirty="0" smtClean="0">
                <a:solidFill>
                  <a:srgbClr val="005024"/>
                </a:solidFill>
              </a:rPr>
              <a:t>области  </a:t>
            </a:r>
            <a:r>
              <a:rPr lang="ru-RU" sz="1400" b="1" dirty="0">
                <a:solidFill>
                  <a:srgbClr val="005024"/>
                </a:solidFill>
              </a:rPr>
              <a:t>в других субъектах РФ</a:t>
            </a:r>
          </a:p>
          <a:p>
            <a:pPr marL="0" indent="0">
              <a:buNone/>
            </a:pPr>
            <a:endParaRPr lang="ru-RU" sz="1400" dirty="0"/>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20" r="2511"/>
          <a:stretch/>
        </p:blipFill>
        <p:spPr bwMode="auto">
          <a:xfrm>
            <a:off x="805016" y="3861048"/>
            <a:ext cx="7677854" cy="2613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61" r="1955"/>
          <a:stretch/>
        </p:blipFill>
        <p:spPr bwMode="auto">
          <a:xfrm>
            <a:off x="755575" y="1196752"/>
            <a:ext cx="7704857"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755575" y="3488432"/>
            <a:ext cx="7704857" cy="523220"/>
          </a:xfrm>
          <a:prstGeom prst="rect">
            <a:avLst/>
          </a:prstGeom>
        </p:spPr>
        <p:txBody>
          <a:bodyPr wrap="square">
            <a:spAutoFit/>
          </a:bodyPr>
          <a:lstStyle/>
          <a:p>
            <a:pPr algn="ctr"/>
            <a:r>
              <a:rPr lang="ru-RU" sz="1400" b="1" dirty="0">
                <a:solidFill>
                  <a:srgbClr val="005024"/>
                </a:solidFill>
              </a:rPr>
              <a:t>по счетам, за медицинскую помощь, оказанную иногородним гражданам, на территории Кировской области </a:t>
            </a:r>
          </a:p>
        </p:txBody>
      </p:sp>
    </p:spTree>
    <p:extLst>
      <p:ext uri="{BB962C8B-B14F-4D97-AF65-F5344CB8AC3E}">
        <p14:creationId xmlns:p14="http://schemas.microsoft.com/office/powerpoint/2010/main" val="42201497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260648"/>
            <a:ext cx="8496944" cy="6408712"/>
          </a:xfrm>
        </p:spPr>
        <p:txBody>
          <a:bodyPr>
            <a:normAutofit fontScale="25000" lnSpcReduction="20000"/>
          </a:bodyPr>
          <a:lstStyle/>
          <a:p>
            <a:pPr marL="0" indent="285750" algn="just">
              <a:buFont typeface="Wingdings" panose="05000000000000000000" pitchFamily="2" charset="2"/>
              <a:buChar char="§"/>
            </a:pPr>
            <a:r>
              <a:rPr lang="ru-RU" sz="7200" b="1" dirty="0" smtClean="0">
                <a:solidFill>
                  <a:srgbClr val="1A4E34"/>
                </a:solidFill>
              </a:rPr>
              <a:t>Ведение</a:t>
            </a:r>
            <a:r>
              <a:rPr lang="en-US" sz="7200" b="1" dirty="0" smtClean="0">
                <a:solidFill>
                  <a:srgbClr val="1A4E34"/>
                </a:solidFill>
              </a:rPr>
              <a:t> </a:t>
            </a:r>
            <a:r>
              <a:rPr lang="ru-RU" sz="7200" b="1" dirty="0">
                <a:solidFill>
                  <a:srgbClr val="1A4E34"/>
                </a:solidFill>
              </a:rPr>
              <a:t>реестров СМО, МО, осуществляющих деятельность в сфере ОМС на территории Кировской области.</a:t>
            </a:r>
          </a:p>
          <a:p>
            <a:pPr marL="0" lvl="0" indent="285750" algn="just">
              <a:buFont typeface="Wingdings" panose="05000000000000000000" pitchFamily="2" charset="2"/>
              <a:buChar char="§"/>
            </a:pPr>
            <a:r>
              <a:rPr lang="ru-RU" sz="7200" b="1" dirty="0">
                <a:solidFill>
                  <a:srgbClr val="1A4E34"/>
                </a:solidFill>
              </a:rPr>
              <a:t> Ведение территориального реестра экспертов качества медицинской помощи. </a:t>
            </a:r>
          </a:p>
          <a:p>
            <a:pPr marL="0" lvl="0" indent="285750" algn="just">
              <a:buFont typeface="Wingdings" panose="05000000000000000000" pitchFamily="2" charset="2"/>
              <a:buChar char="§"/>
            </a:pPr>
            <a:r>
              <a:rPr lang="ru-RU" sz="7200" b="1" dirty="0">
                <a:solidFill>
                  <a:srgbClr val="1A4E34"/>
                </a:solidFill>
              </a:rPr>
              <a:t> </a:t>
            </a:r>
            <a:r>
              <a:rPr lang="ru-RU" sz="7200" b="1" dirty="0" smtClean="0">
                <a:solidFill>
                  <a:srgbClr val="1A4E34"/>
                </a:solidFill>
              </a:rPr>
              <a:t>Организация </a:t>
            </a:r>
            <a:r>
              <a:rPr lang="ru-RU" sz="7200" b="1" dirty="0">
                <a:solidFill>
                  <a:srgbClr val="1A4E34"/>
                </a:solidFill>
              </a:rPr>
              <a:t>информационного сопровождения застрахованных лиц на всех этапах оказания медицинской помощи.</a:t>
            </a:r>
          </a:p>
          <a:p>
            <a:pPr marL="0" lvl="0" indent="285750" algn="just">
              <a:buFont typeface="Wingdings" panose="05000000000000000000" pitchFamily="2" charset="2"/>
              <a:buChar char="§"/>
            </a:pPr>
            <a:r>
              <a:rPr lang="ru-RU" sz="7200" b="1" dirty="0">
                <a:solidFill>
                  <a:srgbClr val="1A4E34"/>
                </a:solidFill>
              </a:rPr>
              <a:t>Ведение регионального сегмента единого регистра застрахованных лиц.</a:t>
            </a:r>
          </a:p>
          <a:p>
            <a:pPr marL="0" lvl="0" indent="285750" algn="just">
              <a:buFont typeface="Wingdings" panose="05000000000000000000" pitchFamily="2" charset="2"/>
              <a:buChar char="§"/>
            </a:pPr>
            <a:r>
              <a:rPr lang="ru-RU" sz="7200" b="1" dirty="0" smtClean="0">
                <a:solidFill>
                  <a:srgbClr val="1A4E34"/>
                </a:solidFill>
              </a:rPr>
              <a:t>Сбор </a:t>
            </a:r>
            <a:r>
              <a:rPr lang="ru-RU" sz="7200" b="1" dirty="0">
                <a:solidFill>
                  <a:srgbClr val="1A4E34"/>
                </a:solidFill>
              </a:rPr>
              <a:t>и обработка данных персонифицированного учета сведений о застрахованных лицах, а также о медицинской помощи, оказанной застрахованным лицам в соответствии с законодательством Российской Федерации.</a:t>
            </a:r>
          </a:p>
          <a:p>
            <a:pPr marL="0" lvl="0" indent="285750" algn="just">
              <a:buFont typeface="Wingdings" panose="05000000000000000000" pitchFamily="2" charset="2"/>
              <a:buChar char="§"/>
            </a:pPr>
            <a:r>
              <a:rPr lang="ru-RU" sz="7200" b="1" dirty="0" smtClean="0">
                <a:solidFill>
                  <a:srgbClr val="1A4E34"/>
                </a:solidFill>
              </a:rPr>
              <a:t>Обеспечение </a:t>
            </a:r>
            <a:r>
              <a:rPr lang="ru-RU" sz="7200" b="1" dirty="0">
                <a:solidFill>
                  <a:srgbClr val="1A4E34"/>
                </a:solidFill>
              </a:rPr>
              <a:t>в пределах своей компетенции защиты сведений, составляющих информацию ограниченного доступа.</a:t>
            </a:r>
          </a:p>
          <a:p>
            <a:pPr marL="0" lvl="0" indent="285750" algn="just">
              <a:buFont typeface="Wingdings" panose="05000000000000000000" pitchFamily="2" charset="2"/>
              <a:buChar char="§"/>
            </a:pPr>
            <a:r>
              <a:rPr lang="ru-RU" sz="7200" b="1" dirty="0" smtClean="0">
                <a:solidFill>
                  <a:srgbClr val="1A4E34"/>
                </a:solidFill>
              </a:rPr>
              <a:t>Осуществление </a:t>
            </a:r>
            <a:r>
              <a:rPr lang="ru-RU" sz="7200" b="1" dirty="0">
                <a:solidFill>
                  <a:srgbClr val="1A4E34"/>
                </a:solidFill>
              </a:rPr>
              <a:t>межтерриториальных расчетов за медицинскую помощь, оказанную застрахованным на территории Кировской области гражданам в других субъектах Российской Федерации.</a:t>
            </a:r>
          </a:p>
          <a:p>
            <a:pPr marL="0" lvl="0" indent="285750" algn="just">
              <a:buFont typeface="Wingdings" panose="05000000000000000000" pitchFamily="2" charset="2"/>
              <a:buChar char="§"/>
            </a:pPr>
            <a:r>
              <a:rPr lang="ru-RU" sz="7200" b="1" dirty="0" smtClean="0">
                <a:solidFill>
                  <a:srgbClr val="1A4E34"/>
                </a:solidFill>
              </a:rPr>
              <a:t>Организация </a:t>
            </a:r>
            <a:r>
              <a:rPr lang="ru-RU" sz="7200" b="1" dirty="0">
                <a:solidFill>
                  <a:srgbClr val="1A4E34"/>
                </a:solidFill>
              </a:rPr>
              <a:t>подготовки и дополнительного профессионального образования кадров для осуществления деятельности в сфере ОМС</a:t>
            </a:r>
            <a:r>
              <a:rPr lang="ru-RU" sz="7200" b="1" dirty="0" smtClean="0">
                <a:solidFill>
                  <a:srgbClr val="1A4E34"/>
                </a:solidFill>
              </a:rPr>
              <a:t>.</a:t>
            </a:r>
          </a:p>
          <a:p>
            <a:pPr marL="0" lvl="0" indent="285750" algn="just">
              <a:buFont typeface="Wingdings" panose="05000000000000000000" pitchFamily="2" charset="2"/>
              <a:buChar char="§"/>
            </a:pPr>
            <a:r>
              <a:rPr lang="ru-RU" sz="7200" b="1" dirty="0" smtClean="0">
                <a:solidFill>
                  <a:srgbClr val="1A4E34"/>
                </a:solidFill>
              </a:rPr>
              <a:t> </a:t>
            </a:r>
            <a:r>
              <a:rPr lang="ru-RU" sz="7200" b="1" dirty="0">
                <a:solidFill>
                  <a:srgbClr val="1A4E34"/>
                </a:solidFill>
              </a:rPr>
              <a:t>Мониторинг средней численности и заработной платы по должностям работников МО и по условиям оказания медицинской помощи для достижения целевых прогнозных показателей </a:t>
            </a:r>
            <a:endParaRPr lang="ru-RU" sz="7200" b="1" dirty="0" smtClean="0">
              <a:solidFill>
                <a:srgbClr val="1A4E34"/>
              </a:solidFill>
            </a:endParaRPr>
          </a:p>
          <a:p>
            <a:pPr marL="0" lvl="0" indent="285750" algn="just">
              <a:buFont typeface="Wingdings" panose="05000000000000000000" pitchFamily="2" charset="2"/>
              <a:buChar char="§"/>
            </a:pPr>
            <a:r>
              <a:rPr lang="ru-RU" sz="7200" b="1" dirty="0" smtClean="0">
                <a:solidFill>
                  <a:srgbClr val="1A4E34"/>
                </a:solidFill>
              </a:rPr>
              <a:t>Мониторинг </a:t>
            </a:r>
            <a:r>
              <a:rPr lang="ru-RU" sz="7200" b="1" dirty="0">
                <a:solidFill>
                  <a:srgbClr val="1A4E34"/>
                </a:solidFill>
              </a:rPr>
              <a:t>уровня удовлетворённости пациентов качеством оказанной медицинской помощи.</a:t>
            </a:r>
          </a:p>
          <a:p>
            <a:pPr marL="0" indent="0">
              <a:buNone/>
            </a:pPr>
            <a:endParaRPr lang="ru-RU" dirty="0"/>
          </a:p>
        </p:txBody>
      </p:sp>
    </p:spTree>
    <p:extLst>
      <p:ext uri="{BB962C8B-B14F-4D97-AF65-F5344CB8AC3E}">
        <p14:creationId xmlns:p14="http://schemas.microsoft.com/office/powerpoint/2010/main" val="6747495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700" b="1" dirty="0" smtClean="0">
                <a:solidFill>
                  <a:srgbClr val="C00000"/>
                </a:solidFill>
              </a:rPr>
              <a:t/>
            </a:r>
            <a:br>
              <a:rPr lang="ru-RU" sz="2700" b="1" dirty="0" smtClean="0">
                <a:solidFill>
                  <a:srgbClr val="C00000"/>
                </a:solidFill>
              </a:rPr>
            </a:br>
            <a:r>
              <a:rPr lang="ru-RU" sz="2200" b="1" dirty="0" smtClean="0">
                <a:solidFill>
                  <a:srgbClr val="C00000"/>
                </a:solidFill>
              </a:rPr>
              <a:t>Исполнение </a:t>
            </a:r>
            <a:r>
              <a:rPr lang="ru-RU" sz="2200" b="1" dirty="0">
                <a:solidFill>
                  <a:srgbClr val="C00000"/>
                </a:solidFill>
              </a:rPr>
              <a:t>Порядка организации и проведения контроля объемов, сроков, качества и условий предоставления медицинской помощи </a:t>
            </a:r>
            <a:r>
              <a:rPr lang="ru-RU" sz="2200" b="1" dirty="0" smtClean="0">
                <a:solidFill>
                  <a:srgbClr val="C00000"/>
                </a:solidFill>
              </a:rPr>
              <a:t/>
            </a:r>
            <a:br>
              <a:rPr lang="ru-RU" sz="2200" b="1" dirty="0" smtClean="0">
                <a:solidFill>
                  <a:srgbClr val="C00000"/>
                </a:solidFill>
              </a:rPr>
            </a:br>
            <a:r>
              <a:rPr lang="ru-RU" sz="2200" b="1" dirty="0" smtClean="0">
                <a:solidFill>
                  <a:srgbClr val="C00000"/>
                </a:solidFill>
              </a:rPr>
              <a:t>по обязательному медицинскому страхованию</a:t>
            </a:r>
            <a:r>
              <a:rPr lang="ru-RU" sz="2200" dirty="0">
                <a:solidFill>
                  <a:srgbClr val="C00000"/>
                </a:solidFill>
              </a:rPr>
              <a:t/>
            </a:r>
            <a:br>
              <a:rPr lang="ru-RU" sz="2200" dirty="0">
                <a:solidFill>
                  <a:srgbClr val="C00000"/>
                </a:solidFill>
              </a:rPr>
            </a:br>
            <a:endParaRPr lang="ru-RU" sz="2200" dirty="0"/>
          </a:p>
        </p:txBody>
      </p:sp>
      <p:sp>
        <p:nvSpPr>
          <p:cNvPr id="3" name="Объект 2"/>
          <p:cNvSpPr>
            <a:spLocks noGrp="1"/>
          </p:cNvSpPr>
          <p:nvPr>
            <p:ph idx="1"/>
          </p:nvPr>
        </p:nvSpPr>
        <p:spPr>
          <a:xfrm>
            <a:off x="457200" y="1484786"/>
            <a:ext cx="8229600" cy="4641378"/>
          </a:xfrm>
        </p:spPr>
        <p:txBody>
          <a:bodyPr/>
          <a:lstStyle/>
          <a:p>
            <a:pPr marL="0" indent="0">
              <a:buNone/>
            </a:pPr>
            <a:endParaRPr lang="ru-RU" dirty="0"/>
          </a:p>
        </p:txBody>
      </p:sp>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110"/>
          <a:stretch/>
        </p:blipFill>
        <p:spPr bwMode="auto">
          <a:xfrm>
            <a:off x="395536" y="1484784"/>
            <a:ext cx="8496944"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89617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dirty="0" smtClean="0">
                <a:solidFill>
                  <a:srgbClr val="C00000"/>
                </a:solidFill>
              </a:rPr>
              <a:t/>
            </a:r>
            <a:br>
              <a:rPr lang="ru-RU" sz="2400" b="1" dirty="0" smtClean="0">
                <a:solidFill>
                  <a:srgbClr val="C00000"/>
                </a:solidFill>
              </a:rPr>
            </a:br>
            <a:r>
              <a:rPr lang="ru-RU" sz="2400" b="1" dirty="0" smtClean="0">
                <a:solidFill>
                  <a:srgbClr val="C00000"/>
                </a:solidFill>
              </a:rPr>
              <a:t>Контроль </a:t>
            </a:r>
            <a:r>
              <a:rPr lang="ru-RU" sz="2400" b="1" dirty="0">
                <a:solidFill>
                  <a:srgbClr val="C00000"/>
                </a:solidFill>
              </a:rPr>
              <a:t>за расходованием средств ОМС </a:t>
            </a:r>
            <a:br>
              <a:rPr lang="ru-RU" sz="2400" b="1" dirty="0">
                <a:solidFill>
                  <a:srgbClr val="C00000"/>
                </a:solidFill>
              </a:rPr>
            </a:br>
            <a:r>
              <a:rPr lang="ru-RU" sz="2400" b="1" dirty="0">
                <a:solidFill>
                  <a:srgbClr val="C00000"/>
                </a:solidFill>
              </a:rPr>
              <a:t>Основные показатели по проверкам деятельности </a:t>
            </a:r>
            <a:r>
              <a:rPr lang="ru-RU" sz="2400" b="1" dirty="0" smtClean="0">
                <a:solidFill>
                  <a:srgbClr val="C00000"/>
                </a:solidFill>
              </a:rPr>
              <a:t/>
            </a:r>
            <a:br>
              <a:rPr lang="ru-RU" sz="2400" b="1" dirty="0" smtClean="0">
                <a:solidFill>
                  <a:srgbClr val="C00000"/>
                </a:solidFill>
              </a:rPr>
            </a:br>
            <a:r>
              <a:rPr lang="ru-RU" sz="2400" b="1" dirty="0" smtClean="0">
                <a:solidFill>
                  <a:srgbClr val="C00000"/>
                </a:solidFill>
              </a:rPr>
              <a:t>СМО </a:t>
            </a:r>
            <a:r>
              <a:rPr lang="ru-RU" sz="2400" b="1" dirty="0">
                <a:solidFill>
                  <a:srgbClr val="C00000"/>
                </a:solidFill>
              </a:rPr>
              <a:t>и МО </a:t>
            </a:r>
            <a:r>
              <a:rPr lang="ru-RU" sz="2400" dirty="0"/>
              <a:t/>
            </a:r>
            <a:br>
              <a:rPr lang="ru-RU" sz="2400" dirty="0"/>
            </a:br>
            <a:endParaRPr lang="ru-RU" sz="2400" dirty="0"/>
          </a:p>
        </p:txBody>
      </p:sp>
      <p:sp>
        <p:nvSpPr>
          <p:cNvPr id="3" name="Объект 2"/>
          <p:cNvSpPr>
            <a:spLocks noGrp="1"/>
          </p:cNvSpPr>
          <p:nvPr>
            <p:ph idx="1"/>
          </p:nvPr>
        </p:nvSpPr>
        <p:spPr>
          <a:xfrm>
            <a:off x="457200" y="1600200"/>
            <a:ext cx="8229600" cy="4349079"/>
          </a:xfrm>
        </p:spPr>
        <p:txBody>
          <a:bodyPr/>
          <a:lstStyle/>
          <a:p>
            <a:pPr marL="0" indent="0">
              <a:buNone/>
            </a:pPr>
            <a:endParaRPr lang="ru-RU" dirty="0"/>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91" t="2898" r="2197"/>
          <a:stretch/>
        </p:blipFill>
        <p:spPr bwMode="auto">
          <a:xfrm>
            <a:off x="179512" y="1412776"/>
            <a:ext cx="8712968" cy="4536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19169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8229600" cy="504056"/>
          </a:xfrm>
        </p:spPr>
        <p:txBody>
          <a:bodyPr>
            <a:normAutofit/>
          </a:bodyPr>
          <a:lstStyle/>
          <a:p>
            <a:r>
              <a:rPr lang="ru-RU" sz="2400" b="1" dirty="0" smtClean="0">
                <a:solidFill>
                  <a:srgbClr val="C00000"/>
                </a:solidFill>
                <a:latin typeface="Arial" panose="020B0604020202020204" pitchFamily="34" charset="0"/>
                <a:cs typeface="Arial" panose="020B0604020202020204" pitchFamily="34" charset="0"/>
              </a:rPr>
              <a:t>Задачи на 2019 год</a:t>
            </a:r>
            <a:endParaRPr lang="ru-RU" sz="2400" b="1" dirty="0">
              <a:solidFill>
                <a:srgbClr val="C00000"/>
              </a:solidFill>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251520" y="404664"/>
            <a:ext cx="8712968" cy="6192688"/>
          </a:xfrm>
        </p:spPr>
        <p:txBody>
          <a:bodyPr>
            <a:normAutofit fontScale="25000" lnSpcReduction="20000"/>
          </a:bodyPr>
          <a:lstStyle/>
          <a:p>
            <a:pPr marL="0" lvl="3" indent="285750" algn="just">
              <a:lnSpc>
                <a:spcPct val="110000"/>
              </a:lnSpc>
              <a:spcBef>
                <a:spcPts val="0"/>
              </a:spcBef>
              <a:buFont typeface="Wingdings" panose="05000000000000000000" pitchFamily="2" charset="2"/>
              <a:buChar char="§"/>
            </a:pPr>
            <a:r>
              <a:rPr lang="ru-RU" sz="6800" b="1" dirty="0">
                <a:solidFill>
                  <a:srgbClr val="1A4E34"/>
                </a:solidFill>
              </a:rPr>
              <a:t>Обеспечение финансовой устойчивости системы ОМС в кризисный период.</a:t>
            </a:r>
          </a:p>
          <a:p>
            <a:pPr marL="0" lvl="3" indent="285750" algn="just">
              <a:lnSpc>
                <a:spcPct val="110000"/>
              </a:lnSpc>
              <a:spcBef>
                <a:spcPts val="0"/>
              </a:spcBef>
              <a:buFont typeface="Wingdings" panose="05000000000000000000" pitchFamily="2" charset="2"/>
              <a:buChar char="§"/>
            </a:pPr>
            <a:r>
              <a:rPr lang="ru-RU" sz="6800" b="1" dirty="0">
                <a:solidFill>
                  <a:srgbClr val="1A4E34"/>
                </a:solidFill>
              </a:rPr>
              <a:t>Оплата дополнительных видов и условий оказания медицинской помощи, не установленных базовой программой ОМС.</a:t>
            </a:r>
          </a:p>
          <a:p>
            <a:pPr marL="0" lvl="3" indent="285750" algn="just">
              <a:lnSpc>
                <a:spcPct val="110000"/>
              </a:lnSpc>
              <a:spcBef>
                <a:spcPts val="0"/>
              </a:spcBef>
              <a:buFont typeface="Wingdings" panose="05000000000000000000" pitchFamily="2" charset="2"/>
              <a:buChar char="§"/>
            </a:pPr>
            <a:r>
              <a:rPr lang="ru-RU" sz="6800" b="1" dirty="0">
                <a:solidFill>
                  <a:srgbClr val="1A4E34"/>
                </a:solidFill>
              </a:rPr>
              <a:t>Формирование и использование средств нормированного страхового запаса Фонда на финансовое обеспечение мероприятий по организации дополнительного профессионального образования медицинских работников по программам повышения квалификации, а также по приобретению и проведению ремонта медицинского оборудования.</a:t>
            </a:r>
          </a:p>
          <a:p>
            <a:pPr marL="0" lvl="3" indent="285750" algn="just">
              <a:lnSpc>
                <a:spcPct val="110000"/>
              </a:lnSpc>
              <a:spcBef>
                <a:spcPts val="0"/>
              </a:spcBef>
              <a:buFont typeface="Wingdings" panose="05000000000000000000" pitchFamily="2" charset="2"/>
              <a:buChar char="§"/>
            </a:pPr>
            <a:r>
              <a:rPr lang="ru-RU" sz="6800" b="1" dirty="0">
                <a:solidFill>
                  <a:srgbClr val="1A4E34"/>
                </a:solidFill>
              </a:rPr>
              <a:t>Формирование и использование средств нормированного страхового запаса Фонда для </a:t>
            </a:r>
            <a:r>
              <a:rPr lang="ru-RU" sz="6800" b="1" dirty="0" err="1">
                <a:solidFill>
                  <a:srgbClr val="1A4E34"/>
                </a:solidFill>
              </a:rPr>
              <a:t>софинансирования</a:t>
            </a:r>
            <a:r>
              <a:rPr lang="ru-RU" sz="6800" b="1" dirty="0">
                <a:solidFill>
                  <a:srgbClr val="1A4E34"/>
                </a:solidFill>
              </a:rPr>
              <a:t> расходов </a:t>
            </a:r>
            <a:r>
              <a:rPr lang="ru-RU" sz="6800" b="1" dirty="0" smtClean="0">
                <a:solidFill>
                  <a:srgbClr val="1A4E34"/>
                </a:solidFill>
              </a:rPr>
              <a:t>МО на </a:t>
            </a:r>
            <a:r>
              <a:rPr lang="ru-RU" sz="6800" b="1" dirty="0">
                <a:solidFill>
                  <a:srgbClr val="1A4E34"/>
                </a:solidFill>
              </a:rPr>
              <a:t>оплату труда врачей и среднего медицинского персонала.</a:t>
            </a:r>
          </a:p>
          <a:p>
            <a:pPr marL="0" lvl="3" indent="285750" algn="just">
              <a:lnSpc>
                <a:spcPct val="110000"/>
              </a:lnSpc>
              <a:spcBef>
                <a:spcPts val="0"/>
              </a:spcBef>
              <a:buFont typeface="Wingdings" panose="05000000000000000000" pitchFamily="2" charset="2"/>
              <a:buChar char="§"/>
            </a:pPr>
            <a:r>
              <a:rPr lang="ru-RU" sz="6800" b="1" dirty="0">
                <a:solidFill>
                  <a:srgbClr val="1A4E34"/>
                </a:solidFill>
              </a:rPr>
              <a:t>Усиление контроля за целевым и эффективным использованием средств ОМС медицинскими организациями и СМО.</a:t>
            </a:r>
          </a:p>
          <a:p>
            <a:pPr marL="0" lvl="3" indent="285750" algn="just">
              <a:lnSpc>
                <a:spcPct val="110000"/>
              </a:lnSpc>
              <a:spcBef>
                <a:spcPts val="0"/>
              </a:spcBef>
              <a:buFont typeface="Wingdings" panose="05000000000000000000" pitchFamily="2" charset="2"/>
              <a:buChar char="§"/>
            </a:pPr>
            <a:r>
              <a:rPr lang="ru-RU" sz="6800" b="1" dirty="0">
                <a:solidFill>
                  <a:srgbClr val="1A4E34"/>
                </a:solidFill>
              </a:rPr>
              <a:t>Осуществление контроля за осуществлением расходования финансовых средств медицинскими организациями на дополнительное  профессиональное образования медицинских работников по программам повышения квалификации, а также по приобретению и проведению ремонта медицинского оборудования. </a:t>
            </a:r>
          </a:p>
          <a:p>
            <a:pPr marL="0" lvl="3" indent="285750" algn="just">
              <a:spcBef>
                <a:spcPts val="0"/>
              </a:spcBef>
              <a:buFont typeface="Wingdings" panose="05000000000000000000" pitchFamily="2" charset="2"/>
              <a:buChar char="§"/>
            </a:pPr>
            <a:r>
              <a:rPr lang="ru-RU" sz="6800" b="1" dirty="0">
                <a:solidFill>
                  <a:srgbClr val="1A4E34"/>
                </a:solidFill>
              </a:rPr>
              <a:t>Усиление контроля за деятельностью СМО по ОМС, защите прав застрахованных лиц, в том числе проведение повторного контроля объемов, сроков, качества и условий предоставления медицинской помощи.</a:t>
            </a:r>
          </a:p>
          <a:p>
            <a:pPr marL="0" lvl="3" indent="285750" algn="just">
              <a:lnSpc>
                <a:spcPct val="110000"/>
              </a:lnSpc>
              <a:spcBef>
                <a:spcPts val="0"/>
              </a:spcBef>
              <a:buFont typeface="Wingdings" panose="05000000000000000000" pitchFamily="2" charset="2"/>
              <a:buChar char="§"/>
            </a:pPr>
            <a:r>
              <a:rPr lang="ru-RU" sz="6800" b="1" dirty="0">
                <a:solidFill>
                  <a:srgbClr val="1A4E34"/>
                </a:solidFill>
              </a:rPr>
              <a:t>Обеспечение актуальности, бесперебойного функционирования и развития информационной системы ОМС Кировской области в условиях изменяющегося законодательства и потребностей Фонда</a:t>
            </a:r>
            <a:r>
              <a:rPr lang="ru-RU" sz="6800" b="1" dirty="0" smtClean="0">
                <a:solidFill>
                  <a:srgbClr val="1A4E34"/>
                </a:solidFill>
              </a:rPr>
              <a:t>.</a:t>
            </a:r>
          </a:p>
          <a:p>
            <a:pPr marL="0" lvl="3" indent="285750" algn="just">
              <a:lnSpc>
                <a:spcPct val="110000"/>
              </a:lnSpc>
              <a:spcBef>
                <a:spcPts val="0"/>
              </a:spcBef>
              <a:buFont typeface="Wingdings" panose="05000000000000000000" pitchFamily="2" charset="2"/>
              <a:buChar char="§"/>
            </a:pPr>
            <a:r>
              <a:rPr lang="ru-RU" sz="6800" b="1" dirty="0">
                <a:solidFill>
                  <a:srgbClr val="005024"/>
                </a:solidFill>
              </a:rPr>
              <a:t>Совершенствование информационного сопровождения деятельности системы ОМС</a:t>
            </a:r>
            <a:r>
              <a:rPr lang="ru-RU" sz="6800" b="1" dirty="0" smtClean="0">
                <a:solidFill>
                  <a:srgbClr val="005024"/>
                </a:solidFill>
              </a:rPr>
              <a:t>.</a:t>
            </a:r>
          </a:p>
          <a:p>
            <a:pPr marL="0" lvl="3" indent="285750" algn="just">
              <a:lnSpc>
                <a:spcPct val="110000"/>
              </a:lnSpc>
              <a:spcBef>
                <a:spcPts val="0"/>
              </a:spcBef>
              <a:buFont typeface="Wingdings" panose="05000000000000000000" pitchFamily="2" charset="2"/>
              <a:buChar char="§"/>
            </a:pPr>
            <a:r>
              <a:rPr lang="ru-RU" sz="6800" b="1" dirty="0">
                <a:solidFill>
                  <a:srgbClr val="005024"/>
                </a:solidFill>
              </a:rPr>
              <a:t>Работа по взаимодействию с Федеральной налоговой службой, силовыми структурами, военными комиссариатами в целях выверки  численности лиц, застрахованных по обязательному медицинскому страхованию в Кировской области. </a:t>
            </a:r>
          </a:p>
          <a:p>
            <a:pPr marL="0" lvl="3" indent="285750" algn="just">
              <a:spcBef>
                <a:spcPts val="0"/>
              </a:spcBef>
              <a:buFont typeface="Wingdings" panose="05000000000000000000" pitchFamily="2" charset="2"/>
              <a:buChar char="§"/>
            </a:pPr>
            <a:endParaRPr lang="ru-RU" sz="7200" b="1" dirty="0">
              <a:solidFill>
                <a:srgbClr val="005024"/>
              </a:solidFill>
            </a:endParaRPr>
          </a:p>
          <a:p>
            <a:pPr marL="0" lvl="3" indent="285750" algn="just">
              <a:spcBef>
                <a:spcPts val="0"/>
              </a:spcBef>
              <a:buFont typeface="Wingdings" panose="05000000000000000000" pitchFamily="2" charset="2"/>
              <a:buChar char="§"/>
            </a:pPr>
            <a:endParaRPr lang="ru-RU" sz="7200" b="1" dirty="0">
              <a:solidFill>
                <a:srgbClr val="1A4E34"/>
              </a:solidFill>
            </a:endParaRPr>
          </a:p>
          <a:p>
            <a:pPr marL="0" lvl="3" indent="285750" algn="just">
              <a:spcBef>
                <a:spcPts val="600"/>
              </a:spcBef>
              <a:buFont typeface="Wingdings" panose="05000000000000000000" pitchFamily="2" charset="2"/>
              <a:buChar char="§"/>
            </a:pPr>
            <a:endParaRPr lang="ru-RU" sz="7200" b="1" dirty="0">
              <a:solidFill>
                <a:srgbClr val="1A4E34"/>
              </a:solidFill>
            </a:endParaRPr>
          </a:p>
          <a:p>
            <a:pPr algn="just">
              <a:buFont typeface="Wingdings" panose="05000000000000000000" pitchFamily="2" charset="2"/>
              <a:buChar char="§"/>
            </a:pPr>
            <a:endParaRPr lang="ru-RU" dirty="0"/>
          </a:p>
        </p:txBody>
      </p:sp>
    </p:spTree>
    <p:extLst>
      <p:ext uri="{BB962C8B-B14F-4D97-AF65-F5344CB8AC3E}">
        <p14:creationId xmlns:p14="http://schemas.microsoft.com/office/powerpoint/2010/main" val="2889407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07457"/>
            <a:ext cx="8640960" cy="6741368"/>
          </a:xfrm>
        </p:spPr>
        <p:txBody>
          <a:bodyPr>
            <a:noAutofit/>
          </a:bodyPr>
          <a:lstStyle/>
          <a:p>
            <a:pPr marL="0" lvl="3" indent="285750" algn="just">
              <a:lnSpc>
                <a:spcPct val="80000"/>
              </a:lnSpc>
              <a:buFont typeface="Wingdings" panose="05000000000000000000" pitchFamily="2" charset="2"/>
              <a:buChar char="§"/>
            </a:pPr>
            <a:r>
              <a:rPr lang="ru-RU" sz="1700" b="1" dirty="0" smtClean="0">
                <a:solidFill>
                  <a:srgbClr val="005024"/>
                </a:solidFill>
              </a:rPr>
              <a:t>Организация </a:t>
            </a:r>
            <a:r>
              <a:rPr lang="ru-RU" sz="1700" b="1" dirty="0">
                <a:solidFill>
                  <a:srgbClr val="005024"/>
                </a:solidFill>
              </a:rPr>
              <a:t>информационного ресурса Фонда в рамках взаимодействия МО, оказывающих первичную медико-санитарную помощь</a:t>
            </a:r>
            <a:r>
              <a:rPr lang="ru-RU" sz="1700" b="1" dirty="0" smtClean="0">
                <a:solidFill>
                  <a:srgbClr val="005024"/>
                </a:solidFill>
              </a:rPr>
              <a:t>, СМО, </a:t>
            </a:r>
            <a:r>
              <a:rPr lang="ru-RU" sz="1700" b="1" dirty="0">
                <a:solidFill>
                  <a:srgbClr val="005024"/>
                </a:solidFill>
              </a:rPr>
              <a:t>осуществляющих деятельность в сфере </a:t>
            </a:r>
            <a:r>
              <a:rPr lang="ru-RU" sz="1700" b="1" dirty="0" smtClean="0">
                <a:solidFill>
                  <a:srgbClr val="005024"/>
                </a:solidFill>
              </a:rPr>
              <a:t>ОМС на </a:t>
            </a:r>
            <a:r>
              <a:rPr lang="ru-RU" sz="1700" b="1" dirty="0">
                <a:solidFill>
                  <a:srgbClr val="005024"/>
                </a:solidFill>
              </a:rPr>
              <a:t>территории Кировской области, Кировского областного территориального фонда обязательного медицинского страхования, министерства здравоохранения Кировской области  при осуществлении информационного сопровождения застрахованных лиц на всех этапах оказания им медицинской помощи (профилактический осмотр, диспансеризация, диспансерное наблюдение, госпитализация).</a:t>
            </a:r>
          </a:p>
          <a:p>
            <a:pPr marL="0" lvl="3" indent="285750" algn="just">
              <a:lnSpc>
                <a:spcPct val="80000"/>
              </a:lnSpc>
              <a:buFont typeface="Wingdings" panose="05000000000000000000" pitchFamily="2" charset="2"/>
              <a:buChar char="§"/>
            </a:pPr>
            <a:r>
              <a:rPr lang="ru-RU" sz="1700" b="1" dirty="0">
                <a:solidFill>
                  <a:srgbClr val="005024"/>
                </a:solidFill>
              </a:rPr>
              <a:t>Выделение защищенного сегмента сети Фонда.</a:t>
            </a:r>
          </a:p>
          <a:p>
            <a:pPr marL="0" lvl="3" indent="285750" algn="just">
              <a:lnSpc>
                <a:spcPct val="80000"/>
              </a:lnSpc>
              <a:buFont typeface="Wingdings" panose="05000000000000000000" pitchFamily="2" charset="2"/>
              <a:buChar char="§"/>
            </a:pPr>
            <a:r>
              <a:rPr lang="ru-RU" sz="1700" b="1" dirty="0">
                <a:solidFill>
                  <a:srgbClr val="005024"/>
                </a:solidFill>
              </a:rPr>
              <a:t> Усиление форматно-логического контроля реестров оказанной медицинской помощи, принятых от </a:t>
            </a:r>
            <a:r>
              <a:rPr lang="ru-RU" sz="1700" b="1" dirty="0" smtClean="0">
                <a:solidFill>
                  <a:srgbClr val="005024"/>
                </a:solidFill>
              </a:rPr>
              <a:t>МО, </a:t>
            </a:r>
            <a:r>
              <a:rPr lang="ru-RU" sz="1700" b="1" dirty="0">
                <a:solidFill>
                  <a:srgbClr val="005024"/>
                </a:solidFill>
              </a:rPr>
              <a:t>в целях сокращения финансовых затрат медицинских организаций на этапе медико-экономического контроля</a:t>
            </a:r>
            <a:r>
              <a:rPr lang="ru-RU" sz="1700" b="1" dirty="0" smtClean="0">
                <a:solidFill>
                  <a:srgbClr val="005024"/>
                </a:solidFill>
              </a:rPr>
              <a:t>.</a:t>
            </a:r>
          </a:p>
          <a:p>
            <a:pPr marL="0" lvl="3" indent="285750" algn="just">
              <a:lnSpc>
                <a:spcPct val="80000"/>
              </a:lnSpc>
              <a:buFont typeface="Wingdings" panose="05000000000000000000" pitchFamily="2" charset="2"/>
              <a:buChar char="§"/>
            </a:pPr>
            <a:r>
              <a:rPr lang="ru-RU" sz="1700" b="1" dirty="0">
                <a:solidFill>
                  <a:srgbClr val="005024"/>
                </a:solidFill>
              </a:rPr>
              <a:t>Предоставление физическим лицам информации в рамках услуги «Индивидуальное информирование застрахованных лиц о перечне оказанных им медицинских услуг и их стоимости» посредством портала государственных и муниципальных услуг (функций) Кировской области и информации в рамках услуги «Сведения об оказанных медицинских услугах и их стоимости за указанный период времени, относящиеся к пользователю единого портала государственных и муниципальных услуг» посредством Единого портала государственных и муниципальных услуг (функций).</a:t>
            </a:r>
          </a:p>
          <a:p>
            <a:pPr marL="0" lvl="3" indent="285750" algn="just">
              <a:lnSpc>
                <a:spcPct val="80000"/>
              </a:lnSpc>
              <a:buFont typeface="Wingdings" panose="05000000000000000000" pitchFamily="2" charset="2"/>
              <a:buChar char="§"/>
            </a:pPr>
            <a:r>
              <a:rPr lang="ru-RU" sz="1700" b="1" dirty="0">
                <a:solidFill>
                  <a:srgbClr val="005024"/>
                </a:solidFill>
              </a:rPr>
              <a:t>Реализация главы 15 Правил ОМС «Порядок информационного сопровождения застрахованных лиц на всех этапах оказания им медицинской помощи». </a:t>
            </a:r>
          </a:p>
          <a:p>
            <a:pPr marL="0" lvl="3" indent="285750" algn="just">
              <a:lnSpc>
                <a:spcPct val="80000"/>
              </a:lnSpc>
              <a:buFont typeface="Wingdings" panose="05000000000000000000" pitchFamily="2" charset="2"/>
              <a:buChar char="§"/>
            </a:pPr>
            <a:r>
              <a:rPr lang="ru-RU" sz="1700" b="1" dirty="0">
                <a:solidFill>
                  <a:srgbClr val="005024"/>
                </a:solidFill>
              </a:rPr>
              <a:t>Мониторинг заработной платы медицинских работников по достижению целевых прогнозных показателей, предусмотренных в Указе Президента РФ от 07.05.2012 года № 597 «О мероприятиях по реализации государственной социальной политики».</a:t>
            </a:r>
          </a:p>
          <a:p>
            <a:pPr marL="0" lvl="3" indent="285750" algn="just">
              <a:lnSpc>
                <a:spcPct val="80000"/>
              </a:lnSpc>
              <a:buFont typeface="Wingdings" panose="05000000000000000000" pitchFamily="2" charset="2"/>
              <a:buChar char="§"/>
            </a:pPr>
            <a:r>
              <a:rPr lang="ru-RU" sz="1700" b="1" dirty="0">
                <a:solidFill>
                  <a:srgbClr val="005024"/>
                </a:solidFill>
              </a:rPr>
              <a:t>Мониторинг случаев оказания медицинской помощи по профилю «Онкология».</a:t>
            </a:r>
          </a:p>
          <a:p>
            <a:pPr marL="0" lvl="3" indent="285750" algn="just">
              <a:lnSpc>
                <a:spcPct val="80000"/>
              </a:lnSpc>
              <a:buFont typeface="Wingdings" panose="05000000000000000000" pitchFamily="2" charset="2"/>
              <a:buChar char="§"/>
            </a:pPr>
            <a:r>
              <a:rPr lang="ru-RU" sz="1700" b="1" dirty="0">
                <a:solidFill>
                  <a:srgbClr val="005024"/>
                </a:solidFill>
              </a:rPr>
              <a:t>Достижение целевых показателей, характеризующих эффективность деятельности сферы ОМС в реализации проекта «Развитие оказания первичной медико-санитарной помощи на территории Кировской области».</a:t>
            </a:r>
          </a:p>
          <a:p>
            <a:pPr marL="0" lvl="3" indent="285750" algn="just">
              <a:lnSpc>
                <a:spcPct val="80000"/>
              </a:lnSpc>
              <a:buFont typeface="Wingdings" panose="05000000000000000000" pitchFamily="2" charset="2"/>
              <a:buChar char="§"/>
            </a:pPr>
            <a:r>
              <a:rPr lang="ru-RU" sz="1700" b="1" dirty="0">
                <a:solidFill>
                  <a:srgbClr val="005024"/>
                </a:solidFill>
              </a:rPr>
              <a:t>Реализации национального проекта Министерства Здравоохранения Российской Федерации «Здравоохранение».</a:t>
            </a:r>
          </a:p>
          <a:p>
            <a:pPr marL="0" lvl="3" indent="285750" algn="just">
              <a:lnSpc>
                <a:spcPct val="80000"/>
              </a:lnSpc>
              <a:buFont typeface="Wingdings" panose="05000000000000000000" pitchFamily="2" charset="2"/>
              <a:buChar char="§"/>
            </a:pPr>
            <a:endParaRPr lang="ru-RU" sz="1600" b="1" dirty="0">
              <a:solidFill>
                <a:srgbClr val="005024"/>
              </a:solidFill>
            </a:endParaRPr>
          </a:p>
          <a:p>
            <a:pPr marL="0" indent="0">
              <a:buNone/>
            </a:pPr>
            <a:endParaRPr lang="ru-RU" sz="1600" dirty="0"/>
          </a:p>
        </p:txBody>
      </p:sp>
    </p:spTree>
    <p:extLst>
      <p:ext uri="{BB962C8B-B14F-4D97-AF65-F5344CB8AC3E}">
        <p14:creationId xmlns:p14="http://schemas.microsoft.com/office/powerpoint/2010/main" val="19137627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692696"/>
            <a:ext cx="8229600" cy="4824536"/>
          </a:xfrm>
        </p:spPr>
        <p:txBody>
          <a:bodyPr/>
          <a:lstStyle/>
          <a:p>
            <a:pPr marL="0" indent="0">
              <a:buNone/>
            </a:pPr>
            <a:endParaRPr lang="ru-RU" altLang="ru-RU" b="1" dirty="0" smtClean="0">
              <a:solidFill>
                <a:srgbClr val="26605D"/>
              </a:solidFill>
            </a:endParaRPr>
          </a:p>
          <a:p>
            <a:pPr marL="0" indent="0">
              <a:buNone/>
            </a:pPr>
            <a:endParaRPr lang="ru-RU" altLang="ru-RU" b="1" dirty="0">
              <a:solidFill>
                <a:srgbClr val="26605D"/>
              </a:solidFill>
            </a:endParaRPr>
          </a:p>
          <a:p>
            <a:pPr marL="0" indent="0">
              <a:buNone/>
            </a:pPr>
            <a:endParaRPr lang="ru-RU" altLang="ru-RU" b="1" dirty="0" smtClean="0">
              <a:solidFill>
                <a:srgbClr val="26605D"/>
              </a:solidFill>
            </a:endParaRPr>
          </a:p>
          <a:p>
            <a:pPr marL="0" indent="0" algn="ctr">
              <a:buNone/>
            </a:pPr>
            <a:r>
              <a:rPr lang="ru-RU" altLang="ru-RU" sz="3600" b="1" dirty="0" smtClean="0">
                <a:solidFill>
                  <a:srgbClr val="26605D"/>
                </a:solidFill>
              </a:rPr>
              <a:t>Спасибо </a:t>
            </a:r>
            <a:r>
              <a:rPr lang="ru-RU" altLang="ru-RU" sz="3600" b="1" dirty="0">
                <a:solidFill>
                  <a:srgbClr val="26605D"/>
                </a:solidFill>
              </a:rPr>
              <a:t>за внимание!</a:t>
            </a:r>
          </a:p>
          <a:p>
            <a:pPr marL="0" indent="0" algn="ctr">
              <a:buNone/>
            </a:pPr>
            <a:endParaRPr lang="ru-RU" dirty="0"/>
          </a:p>
        </p:txBody>
      </p:sp>
    </p:spTree>
    <p:extLst>
      <p:ext uri="{BB962C8B-B14F-4D97-AF65-F5344CB8AC3E}">
        <p14:creationId xmlns:p14="http://schemas.microsoft.com/office/powerpoint/2010/main" val="613096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764705"/>
            <a:ext cx="8229600" cy="5256584"/>
          </a:xfrm>
        </p:spPr>
        <p:txBody>
          <a:bodyPr/>
          <a:lstStyle/>
          <a:p>
            <a:pPr marL="0" indent="0" algn="ctr">
              <a:buNone/>
            </a:pPr>
            <a:endParaRPr lang="ru-RU" altLang="ru-RU" b="1" dirty="0" smtClean="0">
              <a:solidFill>
                <a:srgbClr val="C00000"/>
              </a:solidFill>
              <a:latin typeface="Avanti" pitchFamily="34" charset="0"/>
            </a:endParaRPr>
          </a:p>
          <a:p>
            <a:pPr marL="0" indent="0" algn="ctr">
              <a:buNone/>
            </a:pPr>
            <a:endParaRPr lang="ru-RU" altLang="ru-RU" b="1" dirty="0">
              <a:solidFill>
                <a:srgbClr val="C00000"/>
              </a:solidFill>
              <a:latin typeface="Avanti" pitchFamily="34" charset="0"/>
            </a:endParaRPr>
          </a:p>
          <a:p>
            <a:pPr marL="0" indent="0" algn="ctr">
              <a:buNone/>
            </a:pPr>
            <a:r>
              <a:rPr lang="ru-RU" b="1" dirty="0">
                <a:solidFill>
                  <a:srgbClr val="C00000"/>
                </a:solidFill>
                <a:latin typeface="Avanti" pitchFamily="34" charset="0"/>
              </a:rPr>
              <a:t>Исполнение бюджета  Кировского областного территориального фонда обязательного медицинского страхования</a:t>
            </a:r>
            <a:endParaRPr lang="ru-RU" altLang="ru-RU" b="1" dirty="0">
              <a:solidFill>
                <a:srgbClr val="C00000"/>
              </a:solidFill>
              <a:latin typeface="Avanti" pitchFamily="34" charset="0"/>
            </a:endParaRPr>
          </a:p>
        </p:txBody>
      </p:sp>
    </p:spTree>
    <p:extLst>
      <p:ext uri="{BB962C8B-B14F-4D97-AF65-F5344CB8AC3E}">
        <p14:creationId xmlns:p14="http://schemas.microsoft.com/office/powerpoint/2010/main" val="20869638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1143000"/>
          </a:xfrm>
        </p:spPr>
        <p:txBody>
          <a:bodyPr>
            <a:normAutofit/>
          </a:bodyPr>
          <a:lstStyle/>
          <a:p>
            <a:pPr fontAlgn="base">
              <a:spcAft>
                <a:spcPct val="0"/>
              </a:spcAft>
            </a:pPr>
            <a:r>
              <a:rPr lang="ru-RU" altLang="ru-RU" sz="2400" b="1" dirty="0">
                <a:solidFill>
                  <a:srgbClr val="C00000"/>
                </a:solidFill>
                <a:latin typeface="Arial" panose="020B0604020202020204" pitchFamily="34" charset="0"/>
                <a:ea typeface="+mn-ea"/>
                <a:cs typeface="Arial" panose="020B0604020202020204" pitchFamily="34" charset="0"/>
              </a:rPr>
              <a:t>Структура доходов бюджета в 201</a:t>
            </a:r>
            <a:r>
              <a:rPr lang="en-US" altLang="ru-RU" sz="2400" b="1" dirty="0">
                <a:solidFill>
                  <a:srgbClr val="C00000"/>
                </a:solidFill>
                <a:latin typeface="Arial" panose="020B0604020202020204" pitchFamily="34" charset="0"/>
                <a:ea typeface="+mn-ea"/>
                <a:cs typeface="Arial" panose="020B0604020202020204" pitchFamily="34" charset="0"/>
              </a:rPr>
              <a:t>8</a:t>
            </a:r>
            <a:r>
              <a:rPr lang="ru-RU" altLang="ru-RU" sz="2400" b="1" dirty="0">
                <a:solidFill>
                  <a:srgbClr val="C00000"/>
                </a:solidFill>
                <a:latin typeface="Arial" panose="020B0604020202020204" pitchFamily="34" charset="0"/>
                <a:ea typeface="+mn-ea"/>
                <a:cs typeface="Arial" panose="020B0604020202020204" pitchFamily="34" charset="0"/>
              </a:rPr>
              <a:t> году</a:t>
            </a:r>
            <a:endParaRPr lang="ru-RU" sz="2400" b="1" dirty="0">
              <a:solidFill>
                <a:srgbClr val="C00000"/>
              </a:solidFill>
              <a:latin typeface="Arial" panose="020B0604020202020204" pitchFamily="34" charset="0"/>
              <a:ea typeface="+mn-ea"/>
              <a:cs typeface="Arial" panose="020B0604020202020204" pitchFamily="34" charset="0"/>
            </a:endParaRPr>
          </a:p>
        </p:txBody>
      </p:sp>
      <p:pic>
        <p:nvPicPr>
          <p:cNvPr id="4" name="Объект 3"/>
          <p:cNvPicPr>
            <a:picLocks noGrp="1" noChangeAspect="1"/>
          </p:cNvPicPr>
          <p:nvPr>
            <p:ph idx="1"/>
          </p:nvPr>
        </p:nvPicPr>
        <p:blipFill rotWithShape="1">
          <a:blip r:embed="rId2">
            <a:extLst>
              <a:ext uri="{28A0092B-C50C-407E-A947-70E740481C1C}">
                <a14:useLocalDpi xmlns:a14="http://schemas.microsoft.com/office/drawing/2010/main" val="0"/>
              </a:ext>
            </a:extLst>
          </a:blip>
          <a:srcRect b="15380"/>
          <a:stretch/>
        </p:blipFill>
        <p:spPr>
          <a:xfrm>
            <a:off x="2051720" y="1268760"/>
            <a:ext cx="5040560" cy="3960440"/>
          </a:xfrm>
        </p:spPr>
      </p:pic>
    </p:spTree>
    <p:extLst>
      <p:ext uri="{BB962C8B-B14F-4D97-AF65-F5344CB8AC3E}">
        <p14:creationId xmlns:p14="http://schemas.microsoft.com/office/powerpoint/2010/main" val="7075554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576064"/>
          </a:xfrm>
        </p:spPr>
        <p:txBody>
          <a:bodyPr>
            <a:noAutofit/>
          </a:bodyPr>
          <a:lstStyle/>
          <a:p>
            <a:r>
              <a:rPr lang="en-US" altLang="ru-RU" sz="2400" b="1" dirty="0" smtClean="0">
                <a:solidFill>
                  <a:srgbClr val="C00000"/>
                </a:solidFill>
                <a:latin typeface="Arial" panose="020B0604020202020204" pitchFamily="34" charset="0"/>
                <a:cs typeface="Arial" panose="020B0604020202020204" pitchFamily="34" charset="0"/>
              </a:rPr>
              <a:t/>
            </a:r>
            <a:br>
              <a:rPr lang="en-US" altLang="ru-RU" sz="2400" b="1" dirty="0" smtClean="0">
                <a:solidFill>
                  <a:srgbClr val="C00000"/>
                </a:solidFill>
                <a:latin typeface="Arial" panose="020B0604020202020204" pitchFamily="34" charset="0"/>
                <a:cs typeface="Arial" panose="020B0604020202020204" pitchFamily="34" charset="0"/>
              </a:rPr>
            </a:br>
            <a:r>
              <a:rPr lang="ru-RU" altLang="ru-RU" sz="2000" b="1" dirty="0" smtClean="0">
                <a:solidFill>
                  <a:srgbClr val="C00000"/>
                </a:solidFill>
                <a:latin typeface="Arial" panose="020B0604020202020204" pitchFamily="34" charset="0"/>
                <a:cs typeface="Arial" panose="020B0604020202020204" pitchFamily="34" charset="0"/>
              </a:rPr>
              <a:t>Показатели</a:t>
            </a:r>
            <a:r>
              <a:rPr lang="ru-RU" altLang="ru-RU" sz="2000" b="1" dirty="0" smtClean="0">
                <a:solidFill>
                  <a:srgbClr val="C00000"/>
                </a:solidFill>
                <a:latin typeface="Arial" panose="020B0604020202020204" pitchFamily="34" charset="0"/>
                <a:ea typeface="+mn-ea"/>
                <a:cs typeface="Arial" panose="020B0604020202020204" pitchFamily="34" charset="0"/>
              </a:rPr>
              <a:t> </a:t>
            </a:r>
            <a:r>
              <a:rPr lang="ru-RU" altLang="ru-RU" sz="2000" b="1" dirty="0">
                <a:solidFill>
                  <a:srgbClr val="C00000"/>
                </a:solidFill>
                <a:latin typeface="Arial" panose="020B0604020202020204" pitchFamily="34" charset="0"/>
                <a:ea typeface="+mn-ea"/>
                <a:cs typeface="Arial" panose="020B0604020202020204" pitchFamily="34" charset="0"/>
              </a:rPr>
              <a:t>исполнения бюджета по доходам</a:t>
            </a:r>
            <a:r>
              <a:rPr lang="ru-RU" altLang="ru-RU" sz="2000" b="1" dirty="0" smtClean="0">
                <a:solidFill>
                  <a:srgbClr val="C00000"/>
                </a:solidFill>
                <a:latin typeface="Arial" panose="020B0604020202020204" pitchFamily="34" charset="0"/>
                <a:ea typeface="+mn-ea"/>
                <a:cs typeface="Arial" panose="020B0604020202020204" pitchFamily="34" charset="0"/>
              </a:rPr>
              <a:t>, тыс. руб</a:t>
            </a:r>
            <a:r>
              <a:rPr lang="ru-RU" altLang="ru-RU" sz="2000" b="1" dirty="0">
                <a:solidFill>
                  <a:srgbClr val="C00000"/>
                </a:solidFill>
                <a:latin typeface="Arial" panose="020B0604020202020204" pitchFamily="34" charset="0"/>
                <a:cs typeface="Arial" panose="020B0604020202020204" pitchFamily="34" charset="0"/>
              </a:rPr>
              <a:t>.</a:t>
            </a:r>
            <a:br>
              <a:rPr lang="ru-RU" altLang="ru-RU" sz="2000" b="1" dirty="0">
                <a:solidFill>
                  <a:srgbClr val="C00000"/>
                </a:solidFill>
                <a:latin typeface="Arial" panose="020B0604020202020204" pitchFamily="34" charset="0"/>
                <a:cs typeface="Arial" panose="020B0604020202020204" pitchFamily="34" charset="0"/>
              </a:rPr>
            </a:br>
            <a:endParaRPr lang="ru-RU" sz="2000" dirty="0">
              <a:latin typeface="Arial" panose="020B0604020202020204" pitchFamily="34" charset="0"/>
              <a:cs typeface="Arial" panose="020B0604020202020204" pitchFamily="34" charset="0"/>
            </a:endParaRPr>
          </a:p>
        </p:txBody>
      </p:sp>
      <p:graphicFrame>
        <p:nvGraphicFramePr>
          <p:cNvPr id="5" name="Объект 4"/>
          <p:cNvGraphicFramePr>
            <a:graphicFrameLocks noGrp="1"/>
          </p:cNvGraphicFramePr>
          <p:nvPr>
            <p:ph idx="1"/>
            <p:extLst>
              <p:ext uri="{D42A27DB-BD31-4B8C-83A1-F6EECF244321}">
                <p14:modId xmlns:p14="http://schemas.microsoft.com/office/powerpoint/2010/main" val="3463598535"/>
              </p:ext>
            </p:extLst>
          </p:nvPr>
        </p:nvGraphicFramePr>
        <p:xfrm>
          <a:off x="395536" y="968046"/>
          <a:ext cx="8352928" cy="4621194"/>
        </p:xfrm>
        <a:graphic>
          <a:graphicData uri="http://schemas.openxmlformats.org/drawingml/2006/table">
            <a:tbl>
              <a:tblPr>
                <a:tableStyleId>{0505E3EF-67EA-436B-97B2-0124C06EBD24}</a:tableStyleId>
              </a:tblPr>
              <a:tblGrid>
                <a:gridCol w="4387055"/>
                <a:gridCol w="1366460"/>
                <a:gridCol w="1438379"/>
                <a:gridCol w="1161034"/>
              </a:tblGrid>
              <a:tr h="505234">
                <a:tc>
                  <a:txBody>
                    <a:bodyPr/>
                    <a:lstStyle/>
                    <a:p>
                      <a:pPr marL="109538" marR="0" lvl="0" indent="0" algn="ctr" defTabSz="914400" rtl="0" eaLnBrk="0" fontAlgn="base" latinLnBrk="0" hangingPunct="0">
                        <a:lnSpc>
                          <a:spcPct val="80000"/>
                        </a:lnSpc>
                        <a:spcBef>
                          <a:spcPct val="0"/>
                        </a:spcBef>
                        <a:spcAft>
                          <a:spcPct val="0"/>
                        </a:spcAft>
                        <a:buClr>
                          <a:schemeClr val="accent1"/>
                        </a:buClr>
                        <a:buSzPct val="68000"/>
                        <a:buFont typeface="Wingdings 3" pitchFamily="18" charset="2"/>
                        <a:buNone/>
                        <a:tabLst/>
                      </a:pPr>
                      <a:r>
                        <a:rPr kumimoji="0" lang="ru-RU" sz="1400" b="1" u="none" strike="noStrike" cap="none" normalizeH="0" baseline="0" dirty="0" smtClean="0">
                          <a:ln>
                            <a:noFill/>
                          </a:ln>
                          <a:effectLst/>
                        </a:rPr>
                        <a:t>Показатели</a:t>
                      </a:r>
                      <a:endParaRPr kumimoji="0" lang="ru-RU" sz="1400" b="1" i="0" u="none" strike="noStrike" cap="none" normalizeH="0" baseline="0" dirty="0" smtClean="0">
                        <a:ln>
                          <a:noFill/>
                        </a:ln>
                        <a:solidFill>
                          <a:schemeClr val="bg1"/>
                        </a:solidFill>
                        <a:effectLst/>
                        <a:latin typeface="Arial" charset="0"/>
                        <a:cs typeface="Arial" charset="0"/>
                      </a:endParaRPr>
                    </a:p>
                  </a:txBody>
                  <a:tcPr marT="45710" marB="45710" anchor="ctr" horzOverflow="overflow"/>
                </a:tc>
                <a:tc>
                  <a:txBody>
                    <a:bodyPr/>
                    <a:lstStyle/>
                    <a:p>
                      <a:pPr marL="0" marR="0" lvl="0" indent="0" algn="ctr" defTabSz="914400" rtl="0" eaLnBrk="0" fontAlgn="base" latinLnBrk="0" hangingPunct="0">
                        <a:lnSpc>
                          <a:spcPct val="80000"/>
                        </a:lnSpc>
                        <a:spcBef>
                          <a:spcPct val="0"/>
                        </a:spcBef>
                        <a:spcAft>
                          <a:spcPct val="0"/>
                        </a:spcAft>
                        <a:buClr>
                          <a:schemeClr val="accent1"/>
                        </a:buClr>
                        <a:buSzPct val="68000"/>
                        <a:buFont typeface="Wingdings 3" pitchFamily="18" charset="2"/>
                        <a:buNone/>
                        <a:tabLst/>
                      </a:pPr>
                      <a:r>
                        <a:rPr kumimoji="0" lang="ru-RU" sz="1400" b="1" u="none" strike="noStrike" cap="none" normalizeH="0" baseline="0" dirty="0" smtClean="0">
                          <a:ln>
                            <a:noFill/>
                          </a:ln>
                          <a:effectLst/>
                        </a:rPr>
                        <a:t>Утверждено</a:t>
                      </a:r>
                      <a:endParaRPr kumimoji="0" lang="ru-RU" sz="1400" b="1" i="0" u="none" strike="noStrike" cap="none" normalizeH="0" baseline="0" dirty="0" smtClean="0">
                        <a:ln>
                          <a:noFill/>
                        </a:ln>
                        <a:solidFill>
                          <a:schemeClr val="bg1"/>
                        </a:solidFill>
                        <a:effectLst/>
                        <a:latin typeface="Arial" charset="0"/>
                        <a:cs typeface="Arial" charset="0"/>
                      </a:endParaRPr>
                    </a:p>
                  </a:txBody>
                  <a:tcPr marT="45710" marB="45710" anchor="ctr" horzOverflow="overflow"/>
                </a:tc>
                <a:tc>
                  <a:txBody>
                    <a:bodyPr/>
                    <a:lstStyle/>
                    <a:p>
                      <a:pPr marL="0" marR="0" lvl="0" indent="0" algn="ctr" defTabSz="914400" rtl="0" eaLnBrk="0" fontAlgn="base" latinLnBrk="0" hangingPunct="0">
                        <a:lnSpc>
                          <a:spcPct val="80000"/>
                        </a:lnSpc>
                        <a:spcBef>
                          <a:spcPct val="0"/>
                        </a:spcBef>
                        <a:spcAft>
                          <a:spcPct val="0"/>
                        </a:spcAft>
                        <a:buClr>
                          <a:schemeClr val="accent1"/>
                        </a:buClr>
                        <a:buSzPct val="68000"/>
                        <a:buFont typeface="Wingdings 3" pitchFamily="18" charset="2"/>
                        <a:buNone/>
                        <a:tabLst/>
                      </a:pPr>
                      <a:r>
                        <a:rPr kumimoji="0" lang="ru-RU" sz="1400" b="1" u="none" strike="noStrike" cap="none" normalizeH="0" baseline="0" dirty="0" smtClean="0">
                          <a:ln>
                            <a:noFill/>
                          </a:ln>
                          <a:effectLst/>
                        </a:rPr>
                        <a:t>Исполнено</a:t>
                      </a:r>
                      <a:endParaRPr kumimoji="0" lang="ru-RU" sz="1400" b="1" i="0" u="none" strike="noStrike" cap="none" normalizeH="0" baseline="0" dirty="0" smtClean="0">
                        <a:ln>
                          <a:noFill/>
                        </a:ln>
                        <a:solidFill>
                          <a:schemeClr val="bg1"/>
                        </a:solidFill>
                        <a:effectLst/>
                        <a:latin typeface="Arial" charset="0"/>
                        <a:cs typeface="Arial" charset="0"/>
                      </a:endParaRPr>
                    </a:p>
                  </a:txBody>
                  <a:tcPr marT="45710" marB="45710" anchor="ctr" horzOverflow="overflow"/>
                </a:tc>
                <a:tc>
                  <a:txBody>
                    <a:bodyPr/>
                    <a:lstStyle/>
                    <a:p>
                      <a:pPr marL="0" marR="0" lvl="0" indent="0" algn="ctr" defTabSz="914400" rtl="0" eaLnBrk="0" fontAlgn="base" latinLnBrk="0" hangingPunct="0">
                        <a:lnSpc>
                          <a:spcPct val="80000"/>
                        </a:lnSpc>
                        <a:spcBef>
                          <a:spcPct val="0"/>
                        </a:spcBef>
                        <a:spcAft>
                          <a:spcPct val="0"/>
                        </a:spcAft>
                        <a:buClr>
                          <a:schemeClr val="accent1"/>
                        </a:buClr>
                        <a:buSzPct val="68000"/>
                        <a:buFont typeface="Wingdings 3" pitchFamily="18" charset="2"/>
                        <a:buNone/>
                        <a:tabLst/>
                      </a:pPr>
                      <a:r>
                        <a:rPr kumimoji="0" lang="ru-RU" sz="1400" b="1" u="none" strike="noStrike" cap="none" normalizeH="0" baseline="0" dirty="0" smtClean="0">
                          <a:ln>
                            <a:noFill/>
                          </a:ln>
                          <a:effectLst/>
                        </a:rPr>
                        <a:t>%</a:t>
                      </a:r>
                      <a:endParaRPr kumimoji="0" lang="ru-RU" sz="1400" b="1" i="0" u="none" strike="noStrike" cap="none" normalizeH="0" baseline="0" dirty="0" smtClean="0">
                        <a:ln>
                          <a:noFill/>
                        </a:ln>
                        <a:solidFill>
                          <a:schemeClr val="bg1"/>
                        </a:solidFill>
                        <a:effectLst/>
                        <a:latin typeface="Arial" charset="0"/>
                        <a:cs typeface="Arial" charset="0"/>
                      </a:endParaRPr>
                    </a:p>
                  </a:txBody>
                  <a:tcPr marT="45710" marB="45710" anchor="ctr" horzOverflow="overflow"/>
                </a:tc>
              </a:tr>
              <a:tr h="401471">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lang="ru-RU" sz="1400" b="1" kern="1200" dirty="0" smtClean="0">
                          <a:latin typeface="Arial" panose="020B0604020202020204" pitchFamily="34" charset="0"/>
                          <a:cs typeface="Arial" panose="020B0604020202020204" pitchFamily="34" charset="0"/>
                        </a:rPr>
                        <a:t>Доходы бюджета - всего</a:t>
                      </a:r>
                      <a:endParaRPr lang="ru-RU" sz="1400" b="1" kern="1200" dirty="0" smtClean="0">
                        <a:solidFill>
                          <a:srgbClr val="1A4E34"/>
                        </a:solidFill>
                        <a:latin typeface="Arial" panose="020B0604020202020204" pitchFamily="34" charset="0"/>
                        <a:ea typeface="+mn-ea"/>
                        <a:cs typeface="Arial" panose="020B0604020202020204" pitchFamily="34" charset="0"/>
                      </a:endParaRPr>
                    </a:p>
                  </a:txBody>
                  <a:tcPr marL="72000" marR="9525" marT="9523"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ru-RU" sz="1400" b="1" kern="1200" dirty="0" smtClean="0">
                          <a:latin typeface="Arial" panose="020B0604020202020204" pitchFamily="34" charset="0"/>
                          <a:cs typeface="Arial" panose="020B0604020202020204" pitchFamily="34" charset="0"/>
                        </a:rPr>
                        <a:t> 16 479 140</a:t>
                      </a:r>
                      <a:endParaRPr lang="ru-RU" sz="1400" b="1" kern="1200" dirty="0" smtClean="0">
                        <a:solidFill>
                          <a:srgbClr val="1A4E34"/>
                        </a:solidFill>
                        <a:latin typeface="Arial" panose="020B0604020202020204" pitchFamily="34" charset="0"/>
                        <a:ea typeface="+mn-ea"/>
                        <a:cs typeface="Arial" panose="020B0604020202020204" pitchFamily="34" charset="0"/>
                      </a:endParaRPr>
                    </a:p>
                  </a:txBody>
                  <a:tcPr marL="9525" marR="114300" marT="9523"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ru-RU" sz="1400" b="1" kern="1200" dirty="0" smtClean="0">
                          <a:latin typeface="Arial" panose="020B0604020202020204" pitchFamily="34" charset="0"/>
                          <a:cs typeface="Arial" panose="020B0604020202020204" pitchFamily="34" charset="0"/>
                        </a:rPr>
                        <a:t> 16 479 460</a:t>
                      </a:r>
                      <a:endParaRPr lang="ru-RU" sz="1400" b="1" kern="1200" dirty="0" smtClean="0">
                        <a:solidFill>
                          <a:srgbClr val="1A4E34"/>
                        </a:solidFill>
                        <a:latin typeface="Arial" panose="020B0604020202020204" pitchFamily="34" charset="0"/>
                        <a:ea typeface="+mn-ea"/>
                        <a:cs typeface="Arial" panose="020B0604020202020204" pitchFamily="34" charset="0"/>
                      </a:endParaRPr>
                    </a:p>
                  </a:txBody>
                  <a:tcPr marL="9525" marR="114300" marT="9523"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en-US" sz="1400" b="1" kern="1200" dirty="0" smtClean="0">
                          <a:latin typeface="Arial" panose="020B0604020202020204" pitchFamily="34" charset="0"/>
                          <a:cs typeface="Arial" panose="020B0604020202020204" pitchFamily="34" charset="0"/>
                        </a:rPr>
                        <a:t>   </a:t>
                      </a:r>
                      <a:r>
                        <a:rPr lang="ru-RU" sz="1400" b="1" kern="1200" dirty="0" smtClean="0">
                          <a:latin typeface="Arial" panose="020B0604020202020204" pitchFamily="34" charset="0"/>
                          <a:cs typeface="Arial" panose="020B0604020202020204" pitchFamily="34" charset="0"/>
                        </a:rPr>
                        <a:t>100,0%</a:t>
                      </a:r>
                      <a:endParaRPr lang="ru-RU" sz="1400" b="1" kern="1200" dirty="0" smtClean="0">
                        <a:solidFill>
                          <a:srgbClr val="1A4E34"/>
                        </a:solidFill>
                        <a:latin typeface="Arial" panose="020B0604020202020204" pitchFamily="34" charset="0"/>
                        <a:ea typeface="+mn-ea"/>
                        <a:cs typeface="Arial" panose="020B0604020202020204" pitchFamily="34" charset="0"/>
                      </a:endParaRPr>
                    </a:p>
                  </a:txBody>
                  <a:tcPr marL="9525" marR="114300" marT="9523" marB="0" anchor="ctr" horzOverflow="overflow"/>
                </a:tc>
              </a:tr>
              <a:tr h="617382">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lang="ru-RU" sz="1400" b="1" kern="1200" dirty="0" smtClean="0">
                          <a:latin typeface="Arial" panose="020B0604020202020204" pitchFamily="34" charset="0"/>
                          <a:cs typeface="Arial" panose="020B0604020202020204" pitchFamily="34" charset="0"/>
                        </a:rPr>
                        <a:t> Субвенции Федерального фонда ОМС </a:t>
                      </a:r>
                      <a:br>
                        <a:rPr lang="ru-RU" sz="1400" b="1" kern="1200" dirty="0" smtClean="0">
                          <a:latin typeface="Arial" panose="020B0604020202020204" pitchFamily="34" charset="0"/>
                          <a:cs typeface="Arial" panose="020B0604020202020204" pitchFamily="34" charset="0"/>
                        </a:rPr>
                      </a:br>
                      <a:r>
                        <a:rPr lang="ru-RU" sz="1400" b="1" kern="1200" dirty="0" smtClean="0">
                          <a:latin typeface="Arial" panose="020B0604020202020204" pitchFamily="34" charset="0"/>
                          <a:cs typeface="Arial" panose="020B0604020202020204" pitchFamily="34" charset="0"/>
                        </a:rPr>
                        <a:t> на выполнение базовой программы ОМС</a:t>
                      </a:r>
                      <a:endParaRPr lang="ru-RU" sz="1400" b="1" kern="1200" dirty="0" smtClean="0">
                        <a:solidFill>
                          <a:srgbClr val="1A4E34"/>
                        </a:solidFill>
                        <a:latin typeface="Arial" panose="020B0604020202020204" pitchFamily="34" charset="0"/>
                        <a:ea typeface="+mn-ea"/>
                        <a:cs typeface="Arial" panose="020B0604020202020204" pitchFamily="34" charset="0"/>
                      </a:endParaRPr>
                    </a:p>
                  </a:txBody>
                  <a:tcPr marL="0" marR="0" marT="0"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lang="ru-RU" sz="1400" b="1" kern="1200" dirty="0" smtClean="0">
                          <a:latin typeface="Arial" panose="020B0604020202020204" pitchFamily="34" charset="0"/>
                          <a:cs typeface="Arial" panose="020B0604020202020204" pitchFamily="34" charset="0"/>
                        </a:rPr>
                        <a:t>15 426 360</a:t>
                      </a:r>
                      <a:endParaRPr lang="ru-RU" sz="1400" b="1" kern="1200" dirty="0" smtClean="0">
                        <a:solidFill>
                          <a:srgbClr val="1A4E34"/>
                        </a:solidFill>
                        <a:latin typeface="Arial" panose="020B0604020202020204" pitchFamily="34" charset="0"/>
                        <a:ea typeface="+mn-ea"/>
                        <a:cs typeface="Arial" panose="020B0604020202020204" pitchFamily="34" charset="0"/>
                      </a:endParaRPr>
                    </a:p>
                  </a:txBody>
                  <a:tcPr marL="0" marR="0" marT="0"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lang="ru-RU" sz="1400" b="1" kern="1200" dirty="0" smtClean="0">
                          <a:latin typeface="Arial" panose="020B0604020202020204" pitchFamily="34" charset="0"/>
                          <a:cs typeface="Arial" panose="020B0604020202020204" pitchFamily="34" charset="0"/>
                        </a:rPr>
                        <a:t>15 426 360</a:t>
                      </a:r>
                      <a:endParaRPr lang="ru-RU" sz="1400" b="1" kern="1200" dirty="0" smtClean="0">
                        <a:solidFill>
                          <a:srgbClr val="1A4E34"/>
                        </a:solidFill>
                        <a:latin typeface="Arial" panose="020B0604020202020204" pitchFamily="34" charset="0"/>
                        <a:ea typeface="+mn-ea"/>
                        <a:cs typeface="Arial" panose="020B0604020202020204" pitchFamily="34" charset="0"/>
                      </a:endParaRPr>
                    </a:p>
                  </a:txBody>
                  <a:tcPr marL="0" marR="0" marT="0"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lang="ru-RU" sz="1400" b="1" kern="1200" dirty="0" smtClean="0">
                          <a:latin typeface="Arial" panose="020B0604020202020204" pitchFamily="34" charset="0"/>
                          <a:cs typeface="Arial" panose="020B0604020202020204" pitchFamily="34" charset="0"/>
                        </a:rPr>
                        <a:t>100,0%</a:t>
                      </a:r>
                      <a:endParaRPr lang="ru-RU" sz="1400" b="1" kern="1200" dirty="0" smtClean="0">
                        <a:solidFill>
                          <a:srgbClr val="1A4E34"/>
                        </a:solidFill>
                        <a:latin typeface="Arial" panose="020B0604020202020204" pitchFamily="34" charset="0"/>
                        <a:ea typeface="+mn-ea"/>
                        <a:cs typeface="Arial" panose="020B0604020202020204" pitchFamily="34" charset="0"/>
                      </a:endParaRPr>
                    </a:p>
                  </a:txBody>
                  <a:tcPr marL="0" marR="0" marT="0" marB="0" anchor="ctr" horzOverflow="overflow"/>
                </a:tc>
              </a:tr>
              <a:tr h="1553702">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lang="ru-RU" sz="1400" b="1" kern="1200" dirty="0" smtClean="0">
                          <a:latin typeface="Arial" panose="020B0604020202020204" pitchFamily="34" charset="0"/>
                          <a:cs typeface="Arial" panose="020B0604020202020204" pitchFamily="34" charset="0"/>
                        </a:rPr>
                        <a:t>Средства областного бюджета на финансовое обеспечение дополнительных видов и условий оказания медицинской помощи,  не установленных базовой программой ОМС</a:t>
                      </a:r>
                      <a:endParaRPr lang="ru-RU" sz="1400" b="1" kern="1200" dirty="0" smtClean="0">
                        <a:solidFill>
                          <a:srgbClr val="1A4E34"/>
                        </a:solidFill>
                        <a:latin typeface="Arial" panose="020B0604020202020204" pitchFamily="34" charset="0"/>
                        <a:ea typeface="+mn-ea"/>
                        <a:cs typeface="Arial" panose="020B0604020202020204" pitchFamily="34" charset="0"/>
                      </a:endParaRPr>
                    </a:p>
                  </a:txBody>
                  <a:tcPr marL="72000" marR="9525" marT="9523"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lang="en-US" sz="1400" b="1" kern="1200" dirty="0" smtClean="0">
                        <a:latin typeface="Arial" panose="020B0604020202020204" pitchFamily="34" charset="0"/>
                        <a:cs typeface="Arial" panose="020B0604020202020204" pitchFamily="34" charset="0"/>
                      </a:endParaRPr>
                    </a:p>
                    <a:p>
                      <a:pPr marL="0" marR="0" lvl="0" indent="0" algn="ctr" defTabSz="914400" rtl="0" eaLnBrk="1" fontAlgn="b" latinLnBrk="0" hangingPunct="1">
                        <a:lnSpc>
                          <a:spcPct val="100000"/>
                        </a:lnSpc>
                        <a:spcBef>
                          <a:spcPct val="0"/>
                        </a:spcBef>
                        <a:spcAft>
                          <a:spcPct val="0"/>
                        </a:spcAft>
                        <a:buClrTx/>
                        <a:buSzTx/>
                        <a:buFontTx/>
                        <a:buNone/>
                        <a:tabLst/>
                      </a:pPr>
                      <a:r>
                        <a:rPr lang="ru-RU" sz="1400" b="1" kern="1200" dirty="0" smtClean="0">
                          <a:latin typeface="Arial" panose="020B0604020202020204" pitchFamily="34" charset="0"/>
                          <a:cs typeface="Arial" panose="020B0604020202020204" pitchFamily="34" charset="0"/>
                        </a:rPr>
                        <a:t>83 054</a:t>
                      </a:r>
                      <a:endParaRPr lang="ru-RU" sz="1400" b="1" kern="1200" dirty="0" smtClean="0">
                        <a:solidFill>
                          <a:srgbClr val="1A4E34"/>
                        </a:solidFill>
                        <a:latin typeface="Arial" panose="020B0604020202020204" pitchFamily="34" charset="0"/>
                        <a:ea typeface="+mn-ea"/>
                        <a:cs typeface="Arial" panose="020B0604020202020204" pitchFamily="34" charset="0"/>
                      </a:endParaRPr>
                    </a:p>
                  </a:txBody>
                  <a:tcPr marL="9525" marR="9525" marT="9523"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lang="en-US" sz="1400" b="1" kern="1200" dirty="0" smtClean="0">
                        <a:latin typeface="Arial" panose="020B0604020202020204" pitchFamily="34" charset="0"/>
                        <a:cs typeface="Arial" panose="020B0604020202020204" pitchFamily="34" charset="0"/>
                      </a:endParaRPr>
                    </a:p>
                    <a:p>
                      <a:pPr marL="0" marR="0" lvl="0" indent="0" algn="ctr" defTabSz="914400" rtl="0" eaLnBrk="1" fontAlgn="b" latinLnBrk="0" hangingPunct="1">
                        <a:lnSpc>
                          <a:spcPct val="100000"/>
                        </a:lnSpc>
                        <a:spcBef>
                          <a:spcPct val="0"/>
                        </a:spcBef>
                        <a:spcAft>
                          <a:spcPct val="0"/>
                        </a:spcAft>
                        <a:buClrTx/>
                        <a:buSzTx/>
                        <a:buFontTx/>
                        <a:buNone/>
                        <a:tabLst/>
                      </a:pPr>
                      <a:r>
                        <a:rPr lang="ru-RU" sz="1400" b="1" kern="1200" dirty="0" smtClean="0">
                          <a:latin typeface="Arial" panose="020B0604020202020204" pitchFamily="34" charset="0"/>
                          <a:cs typeface="Arial" panose="020B0604020202020204" pitchFamily="34" charset="0"/>
                        </a:rPr>
                        <a:t>83 054</a:t>
                      </a:r>
                      <a:endParaRPr lang="ru-RU" sz="1400" b="1" kern="1200" dirty="0" smtClean="0">
                        <a:solidFill>
                          <a:srgbClr val="1A4E34"/>
                        </a:solidFill>
                        <a:latin typeface="Arial" panose="020B0604020202020204" pitchFamily="34" charset="0"/>
                        <a:ea typeface="+mn-ea"/>
                        <a:cs typeface="Arial" panose="020B0604020202020204" pitchFamily="34" charset="0"/>
                      </a:endParaRPr>
                    </a:p>
                  </a:txBody>
                  <a:tcPr marL="9525" marR="9525" marT="9523"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lang="ru-RU" sz="1400" b="1" kern="1200" dirty="0" smtClean="0">
                        <a:latin typeface="Arial" panose="020B0604020202020204" pitchFamily="34" charset="0"/>
                        <a:cs typeface="Arial" panose="020B0604020202020204" pitchFamily="34" charset="0"/>
                      </a:endParaRPr>
                    </a:p>
                    <a:p>
                      <a:pPr marL="0" marR="0" lvl="0" indent="0" algn="ctr" defTabSz="914400" rtl="0" eaLnBrk="1" fontAlgn="b" latinLnBrk="0" hangingPunct="1">
                        <a:lnSpc>
                          <a:spcPct val="100000"/>
                        </a:lnSpc>
                        <a:spcBef>
                          <a:spcPct val="0"/>
                        </a:spcBef>
                        <a:spcAft>
                          <a:spcPct val="0"/>
                        </a:spcAft>
                        <a:buClrTx/>
                        <a:buSzTx/>
                        <a:buFontTx/>
                        <a:buNone/>
                        <a:tabLst/>
                      </a:pPr>
                      <a:r>
                        <a:rPr lang="ru-RU" sz="1400" b="1" kern="1200" dirty="0" smtClean="0">
                          <a:latin typeface="Arial" panose="020B0604020202020204" pitchFamily="34" charset="0"/>
                          <a:cs typeface="Arial" panose="020B0604020202020204" pitchFamily="34" charset="0"/>
                        </a:rPr>
                        <a:t>100,0%</a:t>
                      </a:r>
                      <a:endParaRPr lang="ru-RU" sz="1400" b="1" kern="1200" dirty="0" smtClean="0">
                        <a:solidFill>
                          <a:srgbClr val="1A4E34"/>
                        </a:solidFill>
                        <a:latin typeface="Arial" panose="020B0604020202020204" pitchFamily="34" charset="0"/>
                        <a:ea typeface="+mn-ea"/>
                        <a:cs typeface="Arial" panose="020B0604020202020204" pitchFamily="34" charset="0"/>
                      </a:endParaRPr>
                    </a:p>
                  </a:txBody>
                  <a:tcPr marL="9525" marR="9525" marT="9523" marB="0" anchor="ctr" horzOverflow="overflow"/>
                </a:tc>
              </a:tr>
              <a:tr h="7880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lang="ru-RU" sz="1400" b="1" kern="1200" dirty="0" smtClean="0">
                          <a:latin typeface="Arial" panose="020B0604020202020204" pitchFamily="34" charset="0"/>
                          <a:cs typeface="Arial" panose="020B0604020202020204" pitchFamily="34" charset="0"/>
                        </a:rPr>
                        <a:t>Прочие межбюджетные трансферты, передаваемые бюджетам территориальных фондов ОМС</a:t>
                      </a:r>
                      <a:endParaRPr lang="ru-RU" sz="1400" b="1" kern="1200" dirty="0" smtClean="0">
                        <a:solidFill>
                          <a:srgbClr val="1A4E34"/>
                        </a:solidFill>
                        <a:latin typeface="Arial" panose="020B0604020202020204" pitchFamily="34" charset="0"/>
                        <a:ea typeface="+mn-ea"/>
                        <a:cs typeface="Arial" panose="020B0604020202020204" pitchFamily="34" charset="0"/>
                      </a:endParaRPr>
                    </a:p>
                  </a:txBody>
                  <a:tcPr marL="72000" marR="9525" marT="9523"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lang="ru-RU" sz="1400" b="1" kern="1200" dirty="0" smtClean="0">
                          <a:latin typeface="Arial" panose="020B0604020202020204" pitchFamily="34" charset="0"/>
                          <a:cs typeface="Arial" panose="020B0604020202020204" pitchFamily="34" charset="0"/>
                        </a:rPr>
                        <a:t>967 825</a:t>
                      </a:r>
                      <a:endParaRPr lang="ru-RU" sz="1400" b="1" kern="1200" dirty="0" smtClean="0">
                        <a:solidFill>
                          <a:srgbClr val="1A4E34"/>
                        </a:solidFill>
                        <a:latin typeface="Arial" panose="020B0604020202020204" pitchFamily="34" charset="0"/>
                        <a:ea typeface="+mn-ea"/>
                        <a:cs typeface="Arial" panose="020B0604020202020204" pitchFamily="34" charset="0"/>
                      </a:endParaRPr>
                    </a:p>
                  </a:txBody>
                  <a:tcPr marL="9525" marR="9525" marT="9523"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lang="ru-RU" sz="1400" b="1" kern="1200" dirty="0" smtClean="0">
                          <a:latin typeface="Arial" panose="020B0604020202020204" pitchFamily="34" charset="0"/>
                          <a:cs typeface="Arial" panose="020B0604020202020204" pitchFamily="34" charset="0"/>
                        </a:rPr>
                        <a:t>968 495</a:t>
                      </a:r>
                      <a:endParaRPr lang="ru-RU" sz="1400" b="1" kern="1200" dirty="0" smtClean="0">
                        <a:solidFill>
                          <a:srgbClr val="1A4E34"/>
                        </a:solidFill>
                        <a:latin typeface="Arial" panose="020B0604020202020204" pitchFamily="34" charset="0"/>
                        <a:ea typeface="+mn-ea"/>
                        <a:cs typeface="Arial" panose="020B0604020202020204" pitchFamily="34" charset="0"/>
                      </a:endParaRPr>
                    </a:p>
                  </a:txBody>
                  <a:tcPr marL="9525" marR="9525" marT="9523"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lang="ru-RU" sz="1400" b="1" kern="1200" dirty="0" smtClean="0">
                          <a:latin typeface="Arial" panose="020B0604020202020204" pitchFamily="34" charset="0"/>
                          <a:cs typeface="Arial" panose="020B0604020202020204" pitchFamily="34" charset="0"/>
                        </a:rPr>
                        <a:t>100,1%</a:t>
                      </a:r>
                      <a:endParaRPr lang="ru-RU" sz="1400" b="1" kern="1200" dirty="0" smtClean="0">
                        <a:solidFill>
                          <a:srgbClr val="1A4E34"/>
                        </a:solidFill>
                        <a:latin typeface="Arial" panose="020B0604020202020204" pitchFamily="34" charset="0"/>
                        <a:ea typeface="+mn-ea"/>
                        <a:cs typeface="Arial" panose="020B0604020202020204" pitchFamily="34" charset="0"/>
                      </a:endParaRPr>
                    </a:p>
                  </a:txBody>
                  <a:tcPr marL="9525" marR="9525" marT="9523" marB="0" anchor="ctr" horzOverflow="overflow"/>
                </a:tc>
              </a:tr>
              <a:tr h="376329">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lang="ru-RU" sz="1400" b="1" kern="1200" dirty="0" smtClean="0">
                          <a:latin typeface="Arial" panose="020B0604020202020204" pitchFamily="34" charset="0"/>
                          <a:cs typeface="Arial" panose="020B0604020202020204" pitchFamily="34" charset="0"/>
                        </a:rPr>
                        <a:t>Неналоговые доходы</a:t>
                      </a:r>
                      <a:endParaRPr lang="ru-RU" sz="1400" b="1" kern="1200" dirty="0" smtClean="0">
                        <a:solidFill>
                          <a:srgbClr val="1A4E34"/>
                        </a:solidFill>
                        <a:latin typeface="Arial" panose="020B0604020202020204" pitchFamily="34" charset="0"/>
                        <a:ea typeface="+mn-ea"/>
                        <a:cs typeface="Arial" panose="020B0604020202020204" pitchFamily="34" charset="0"/>
                      </a:endParaRPr>
                    </a:p>
                  </a:txBody>
                  <a:tcPr marL="72000" marR="9525" marT="9523"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lang="ru-RU" sz="1400" b="1" kern="1200" dirty="0" smtClean="0">
                          <a:latin typeface="Arial" panose="020B0604020202020204" pitchFamily="34" charset="0"/>
                          <a:cs typeface="Arial" panose="020B0604020202020204" pitchFamily="34" charset="0"/>
                        </a:rPr>
                        <a:t>13 608</a:t>
                      </a:r>
                      <a:endParaRPr lang="ru-RU" sz="1400" b="1" kern="1200" dirty="0" smtClean="0">
                        <a:solidFill>
                          <a:srgbClr val="1A4E34"/>
                        </a:solidFill>
                        <a:latin typeface="Arial" panose="020B0604020202020204" pitchFamily="34" charset="0"/>
                        <a:ea typeface="+mn-ea"/>
                        <a:cs typeface="Arial" panose="020B0604020202020204" pitchFamily="34" charset="0"/>
                      </a:endParaRPr>
                    </a:p>
                  </a:txBody>
                  <a:tcPr marL="9525" marR="9525" marT="9523"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lang="ru-RU" sz="1400" b="1" kern="1200" dirty="0" smtClean="0">
                          <a:latin typeface="Arial" panose="020B0604020202020204" pitchFamily="34" charset="0"/>
                          <a:cs typeface="Arial" panose="020B0604020202020204" pitchFamily="34" charset="0"/>
                        </a:rPr>
                        <a:t>14 178</a:t>
                      </a:r>
                      <a:endParaRPr lang="ru-RU" sz="1400" b="1" kern="1200" dirty="0" smtClean="0">
                        <a:solidFill>
                          <a:srgbClr val="1A4E34"/>
                        </a:solidFill>
                        <a:latin typeface="Arial" panose="020B0604020202020204" pitchFamily="34" charset="0"/>
                        <a:ea typeface="+mn-ea"/>
                        <a:cs typeface="Arial" panose="020B0604020202020204" pitchFamily="34" charset="0"/>
                      </a:endParaRPr>
                    </a:p>
                  </a:txBody>
                  <a:tcPr marL="9525" marR="9525" marT="9523"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lang="ru-RU" sz="1400" b="1" kern="1200" dirty="0" smtClean="0">
                          <a:latin typeface="Arial" panose="020B0604020202020204" pitchFamily="34" charset="0"/>
                          <a:cs typeface="Arial" panose="020B0604020202020204" pitchFamily="34" charset="0"/>
                        </a:rPr>
                        <a:t>104,2%</a:t>
                      </a:r>
                      <a:endParaRPr lang="ru-RU" sz="1400" b="1" kern="1200" dirty="0" smtClean="0">
                        <a:solidFill>
                          <a:srgbClr val="1A4E34"/>
                        </a:solidFill>
                        <a:latin typeface="Arial" panose="020B0604020202020204" pitchFamily="34" charset="0"/>
                        <a:ea typeface="+mn-ea"/>
                        <a:cs typeface="Arial" panose="020B0604020202020204" pitchFamily="34" charset="0"/>
                      </a:endParaRPr>
                    </a:p>
                  </a:txBody>
                  <a:tcPr marL="9525" marR="9525" marT="9523" marB="0" anchor="ctr" horzOverflow="overflow"/>
                </a:tc>
              </a:tr>
              <a:tr h="37906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lang="ru-RU" sz="1400" b="1" kern="1200" dirty="0" smtClean="0">
                          <a:latin typeface="Arial" panose="020B0604020202020204" pitchFamily="34" charset="0"/>
                          <a:cs typeface="Arial" panose="020B0604020202020204" pitchFamily="34" charset="0"/>
                        </a:rPr>
                        <a:t>Возвраты остатков</a:t>
                      </a:r>
                      <a:endParaRPr lang="ru-RU" sz="1400" b="1" kern="1200" dirty="0" smtClean="0">
                        <a:solidFill>
                          <a:srgbClr val="1A4E34"/>
                        </a:solidFill>
                        <a:latin typeface="Arial" panose="020B0604020202020204" pitchFamily="34" charset="0"/>
                        <a:ea typeface="+mn-ea"/>
                        <a:cs typeface="Arial" panose="020B0604020202020204" pitchFamily="34" charset="0"/>
                      </a:endParaRPr>
                    </a:p>
                  </a:txBody>
                  <a:tcPr marL="72000" marR="9525" marT="9523"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lang="ru-RU" sz="1400" b="1" kern="1200" dirty="0" smtClean="0">
                          <a:latin typeface="Arial" panose="020B0604020202020204" pitchFamily="34" charset="0"/>
                          <a:cs typeface="Arial" panose="020B0604020202020204" pitchFamily="34" charset="0"/>
                        </a:rPr>
                        <a:t>-11 707</a:t>
                      </a:r>
                      <a:endParaRPr lang="ru-RU" sz="1400" b="1" kern="1200" dirty="0" smtClean="0">
                        <a:solidFill>
                          <a:srgbClr val="1A4E34"/>
                        </a:solidFill>
                        <a:latin typeface="Arial" panose="020B0604020202020204" pitchFamily="34" charset="0"/>
                        <a:ea typeface="+mn-ea"/>
                        <a:cs typeface="Arial" panose="020B0604020202020204" pitchFamily="34" charset="0"/>
                      </a:endParaRPr>
                    </a:p>
                  </a:txBody>
                  <a:tcPr marL="9525" marR="9525" marT="9523"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lang="ru-RU" sz="1400" b="1" kern="1200" dirty="0" smtClean="0">
                          <a:latin typeface="Arial" panose="020B0604020202020204" pitchFamily="34" charset="0"/>
                          <a:cs typeface="Arial" panose="020B0604020202020204" pitchFamily="34" charset="0"/>
                        </a:rPr>
                        <a:t>-12 627</a:t>
                      </a:r>
                      <a:endParaRPr lang="ru-RU" sz="1400" b="1" kern="1200" dirty="0" smtClean="0">
                        <a:solidFill>
                          <a:srgbClr val="1A4E34"/>
                        </a:solidFill>
                        <a:latin typeface="Arial" panose="020B0604020202020204" pitchFamily="34" charset="0"/>
                        <a:ea typeface="+mn-ea"/>
                        <a:cs typeface="Arial" panose="020B0604020202020204" pitchFamily="34" charset="0"/>
                      </a:endParaRPr>
                    </a:p>
                  </a:txBody>
                  <a:tcPr marL="9525" marR="9525" marT="9523"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lang="ru-RU" sz="1400" b="1" kern="1200" dirty="0" smtClean="0">
                          <a:latin typeface="Arial" panose="020B0604020202020204" pitchFamily="34" charset="0"/>
                          <a:cs typeface="Arial" panose="020B0604020202020204" pitchFamily="34" charset="0"/>
                        </a:rPr>
                        <a:t>107,9%</a:t>
                      </a:r>
                      <a:endParaRPr lang="ru-RU" sz="1400" b="1" kern="1200" dirty="0" smtClean="0">
                        <a:solidFill>
                          <a:srgbClr val="1A4E34"/>
                        </a:solidFill>
                        <a:latin typeface="Arial" panose="020B0604020202020204" pitchFamily="34" charset="0"/>
                        <a:ea typeface="+mn-ea"/>
                        <a:cs typeface="Arial" panose="020B0604020202020204" pitchFamily="34" charset="0"/>
                      </a:endParaRPr>
                    </a:p>
                  </a:txBody>
                  <a:tcPr marL="9525" marR="9525" marT="9523" marB="0" anchor="ctr" horzOverflow="overflow"/>
                </a:tc>
              </a:tr>
            </a:tbl>
          </a:graphicData>
        </a:graphic>
      </p:graphicFrame>
    </p:spTree>
    <p:extLst>
      <p:ext uri="{BB962C8B-B14F-4D97-AF65-F5344CB8AC3E}">
        <p14:creationId xmlns:p14="http://schemas.microsoft.com/office/powerpoint/2010/main" val="21259658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5"/>
            <a:ext cx="8229600" cy="533673"/>
          </a:xfrm>
        </p:spPr>
        <p:txBody>
          <a:bodyPr>
            <a:noAutofit/>
          </a:bodyPr>
          <a:lstStyle/>
          <a:p>
            <a:pPr fontAlgn="base">
              <a:spcAft>
                <a:spcPct val="0"/>
              </a:spcAft>
            </a:pPr>
            <a:r>
              <a:rPr lang="ru-RU" altLang="ru-RU" sz="1800" b="1" dirty="0">
                <a:solidFill>
                  <a:srgbClr val="C00000"/>
                </a:solidFill>
                <a:latin typeface="Avanti" pitchFamily="34" charset="0"/>
                <a:ea typeface="+mn-ea"/>
                <a:cs typeface="+mn-cs"/>
              </a:rPr>
              <a:t/>
            </a:r>
            <a:br>
              <a:rPr lang="ru-RU" altLang="ru-RU" sz="1800" b="1" dirty="0">
                <a:solidFill>
                  <a:srgbClr val="C00000"/>
                </a:solidFill>
                <a:latin typeface="Avanti" pitchFamily="34" charset="0"/>
                <a:ea typeface="+mn-ea"/>
                <a:cs typeface="+mn-cs"/>
              </a:rPr>
            </a:br>
            <a:endParaRPr lang="ru-RU" sz="1800" b="1" dirty="0">
              <a:solidFill>
                <a:srgbClr val="C00000"/>
              </a:solidFill>
              <a:latin typeface="Avanti" pitchFamily="34" charset="0"/>
              <a:ea typeface="+mn-ea"/>
              <a:cs typeface="+mn-cs"/>
            </a:endParaRPr>
          </a:p>
        </p:txBody>
      </p:sp>
      <p:sp>
        <p:nvSpPr>
          <p:cNvPr id="3" name="Объект 2"/>
          <p:cNvSpPr>
            <a:spLocks noGrp="1"/>
          </p:cNvSpPr>
          <p:nvPr>
            <p:ph idx="1"/>
          </p:nvPr>
        </p:nvSpPr>
        <p:spPr>
          <a:xfrm>
            <a:off x="462430" y="1052736"/>
            <a:ext cx="8229600" cy="4061048"/>
          </a:xfrm>
        </p:spPr>
        <p:txBody>
          <a:bodyPr/>
          <a:lstStyle/>
          <a:p>
            <a:endParaRPr lang="en-US" dirty="0" smtClean="0"/>
          </a:p>
          <a:p>
            <a:endParaRPr lang="ru-RU" dirty="0"/>
          </a:p>
        </p:txBody>
      </p:sp>
      <p:sp>
        <p:nvSpPr>
          <p:cNvPr id="4" name="Прямоугольник 3"/>
          <p:cNvSpPr/>
          <p:nvPr/>
        </p:nvSpPr>
        <p:spPr>
          <a:xfrm>
            <a:off x="899592" y="404664"/>
            <a:ext cx="6840760" cy="461665"/>
          </a:xfrm>
          <a:prstGeom prst="rect">
            <a:avLst/>
          </a:prstGeom>
        </p:spPr>
        <p:txBody>
          <a:bodyPr wrap="square">
            <a:spAutoFit/>
          </a:bodyPr>
          <a:lstStyle/>
          <a:p>
            <a:pPr algn="ctr" fontAlgn="base">
              <a:spcBef>
                <a:spcPct val="0"/>
              </a:spcBef>
              <a:spcAft>
                <a:spcPct val="0"/>
              </a:spcAft>
            </a:pPr>
            <a:r>
              <a:rPr lang="ru-RU" altLang="ru-RU" sz="2400" b="1" dirty="0">
                <a:solidFill>
                  <a:srgbClr val="C00000"/>
                </a:solidFill>
                <a:latin typeface="Arial" panose="020B0604020202020204" pitchFamily="34" charset="0"/>
                <a:cs typeface="Arial" panose="020B0604020202020204" pitchFamily="34" charset="0"/>
              </a:rPr>
              <a:t>Структура </a:t>
            </a:r>
            <a:r>
              <a:rPr lang="ru-RU" altLang="ru-RU" sz="2400" b="1" dirty="0" smtClean="0">
                <a:solidFill>
                  <a:srgbClr val="C00000"/>
                </a:solidFill>
                <a:latin typeface="Arial" panose="020B0604020202020204" pitchFamily="34" charset="0"/>
                <a:cs typeface="Arial" panose="020B0604020202020204" pitchFamily="34" charset="0"/>
              </a:rPr>
              <a:t>расходов  </a:t>
            </a:r>
            <a:r>
              <a:rPr lang="ru-RU" altLang="ru-RU" sz="2400" b="1" dirty="0">
                <a:solidFill>
                  <a:srgbClr val="C00000"/>
                </a:solidFill>
                <a:latin typeface="Arial" panose="020B0604020202020204" pitchFamily="34" charset="0"/>
                <a:cs typeface="Arial" panose="020B0604020202020204" pitchFamily="34" charset="0"/>
              </a:rPr>
              <a:t>бюджета в 201</a:t>
            </a:r>
            <a:r>
              <a:rPr lang="en-US" altLang="ru-RU" sz="2400" b="1" dirty="0">
                <a:solidFill>
                  <a:srgbClr val="C00000"/>
                </a:solidFill>
                <a:latin typeface="Arial" panose="020B0604020202020204" pitchFamily="34" charset="0"/>
                <a:cs typeface="Arial" panose="020B0604020202020204" pitchFamily="34" charset="0"/>
              </a:rPr>
              <a:t>8</a:t>
            </a:r>
            <a:r>
              <a:rPr lang="ru-RU" altLang="ru-RU" sz="2400" b="1" dirty="0">
                <a:solidFill>
                  <a:srgbClr val="C00000"/>
                </a:solidFill>
                <a:latin typeface="Arial" panose="020B0604020202020204" pitchFamily="34" charset="0"/>
                <a:cs typeface="Arial" panose="020B0604020202020204" pitchFamily="34" charset="0"/>
              </a:rPr>
              <a:t> году</a:t>
            </a:r>
            <a:endParaRPr lang="ru-RU" sz="2400" b="1" dirty="0">
              <a:solidFill>
                <a:srgbClr val="C00000"/>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46"/>
          <a:stretch/>
        </p:blipFill>
        <p:spPr bwMode="auto">
          <a:xfrm>
            <a:off x="395536" y="1268760"/>
            <a:ext cx="8424936" cy="4070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3076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700"/>
            <a:ext cx="8229600" cy="536979"/>
          </a:xfrm>
        </p:spPr>
        <p:txBody>
          <a:bodyPr>
            <a:normAutofit/>
          </a:bodyPr>
          <a:lstStyle/>
          <a:p>
            <a:r>
              <a:rPr lang="ru-RU" altLang="ru-RU" sz="2000" b="1" dirty="0">
                <a:solidFill>
                  <a:srgbClr val="C00000"/>
                </a:solidFill>
                <a:latin typeface="Arial" panose="020B0604020202020204" pitchFamily="34" charset="0"/>
                <a:cs typeface="Arial" panose="020B0604020202020204" pitchFamily="34" charset="0"/>
              </a:rPr>
              <a:t>Показатели исполнения бюджета по расходам, тыс</a:t>
            </a:r>
            <a:r>
              <a:rPr lang="ru-RU" altLang="ru-RU" sz="2000" b="1" dirty="0" smtClean="0">
                <a:solidFill>
                  <a:srgbClr val="C00000"/>
                </a:solidFill>
                <a:latin typeface="Arial" panose="020B0604020202020204" pitchFamily="34" charset="0"/>
                <a:cs typeface="Arial" panose="020B0604020202020204" pitchFamily="34" charset="0"/>
              </a:rPr>
              <a:t>. руб.</a:t>
            </a:r>
            <a:endParaRPr lang="ru-RU" sz="2000" dirty="0">
              <a:latin typeface="Arial" panose="020B0604020202020204" pitchFamily="34" charset="0"/>
              <a:cs typeface="Arial" panose="020B0604020202020204" pitchFamily="34" charset="0"/>
            </a:endParaRPr>
          </a:p>
        </p:txBody>
      </p:sp>
      <p:graphicFrame>
        <p:nvGraphicFramePr>
          <p:cNvPr id="4" name="Group 114"/>
          <p:cNvGraphicFramePr>
            <a:graphicFrameLocks noGrp="1"/>
          </p:cNvGraphicFramePr>
          <p:nvPr>
            <p:extLst>
              <p:ext uri="{D42A27DB-BD31-4B8C-83A1-F6EECF244321}">
                <p14:modId xmlns:p14="http://schemas.microsoft.com/office/powerpoint/2010/main" val="2374114147"/>
              </p:ext>
            </p:extLst>
          </p:nvPr>
        </p:nvGraphicFramePr>
        <p:xfrm>
          <a:off x="179512" y="548680"/>
          <a:ext cx="8713787" cy="5298247"/>
        </p:xfrm>
        <a:graphic>
          <a:graphicData uri="http://schemas.openxmlformats.org/drawingml/2006/table">
            <a:tbl>
              <a:tblPr>
                <a:tableStyleId>{0505E3EF-67EA-436B-97B2-0124C06EBD24}</a:tableStyleId>
              </a:tblPr>
              <a:tblGrid>
                <a:gridCol w="5184576"/>
                <a:gridCol w="1368152"/>
                <a:gridCol w="1224136"/>
                <a:gridCol w="936923"/>
              </a:tblGrid>
              <a:tr h="254427">
                <a:tc>
                  <a:txBody>
                    <a:bodyPr/>
                    <a:lstStyle/>
                    <a:p>
                      <a:pPr marL="109538" marR="0" lvl="0" indent="0" algn="ctr" defTabSz="914400" rtl="0" eaLnBrk="0" fontAlgn="base" latinLnBrk="0" hangingPunct="0">
                        <a:lnSpc>
                          <a:spcPct val="80000"/>
                        </a:lnSpc>
                        <a:spcBef>
                          <a:spcPct val="0"/>
                        </a:spcBef>
                        <a:spcAft>
                          <a:spcPct val="0"/>
                        </a:spcAft>
                        <a:buClr>
                          <a:schemeClr val="accent1"/>
                        </a:buClr>
                        <a:buSzPct val="68000"/>
                        <a:buFont typeface="Wingdings 3" pitchFamily="18" charset="2"/>
                        <a:buNone/>
                        <a:tabLst/>
                      </a:pPr>
                      <a:r>
                        <a:rPr kumimoji="0" lang="ru-RU" sz="1400" b="1" u="none" strike="noStrike" cap="none" normalizeH="0" baseline="0" dirty="0" smtClean="0">
                          <a:ln>
                            <a:noFill/>
                          </a:ln>
                          <a:effectLst/>
                        </a:rPr>
                        <a:t>Показатели</a:t>
                      </a:r>
                      <a:endParaRPr kumimoji="0" lang="ru-RU" sz="1400" b="1" i="0" u="none" strike="noStrike" cap="none" normalizeH="0" baseline="0" dirty="0" smtClean="0">
                        <a:ln>
                          <a:noFill/>
                        </a:ln>
                        <a:solidFill>
                          <a:schemeClr val="bg1"/>
                        </a:solidFill>
                        <a:effectLst/>
                        <a:latin typeface="Arial" charset="0"/>
                        <a:cs typeface="Arial" charset="0"/>
                      </a:endParaRPr>
                    </a:p>
                  </a:txBody>
                  <a:tcPr marT="45704" marB="45704" anchor="ctr" horzOverflow="overflow"/>
                </a:tc>
                <a:tc>
                  <a:txBody>
                    <a:bodyPr/>
                    <a:lstStyle/>
                    <a:p>
                      <a:pPr marL="0" marR="0" lvl="0" indent="0" algn="ctr" defTabSz="914400" rtl="0" eaLnBrk="0" fontAlgn="base" latinLnBrk="0" hangingPunct="0">
                        <a:lnSpc>
                          <a:spcPct val="80000"/>
                        </a:lnSpc>
                        <a:spcBef>
                          <a:spcPct val="0"/>
                        </a:spcBef>
                        <a:spcAft>
                          <a:spcPct val="0"/>
                        </a:spcAft>
                        <a:buClr>
                          <a:schemeClr val="accent1"/>
                        </a:buClr>
                        <a:buSzPct val="68000"/>
                        <a:buFont typeface="Wingdings 3" pitchFamily="18" charset="2"/>
                        <a:buNone/>
                        <a:tabLst/>
                      </a:pPr>
                      <a:r>
                        <a:rPr kumimoji="0" lang="ru-RU" sz="1400" b="1" u="none" strike="noStrike" cap="none" normalizeH="0" baseline="0" dirty="0" smtClean="0">
                          <a:ln>
                            <a:noFill/>
                          </a:ln>
                          <a:effectLst/>
                        </a:rPr>
                        <a:t>Утверждено</a:t>
                      </a:r>
                      <a:endParaRPr kumimoji="0" lang="ru-RU" sz="1400" b="1" i="0" u="none" strike="noStrike" cap="none" normalizeH="0" baseline="0" dirty="0" smtClean="0">
                        <a:ln>
                          <a:noFill/>
                        </a:ln>
                        <a:solidFill>
                          <a:schemeClr val="bg1"/>
                        </a:solidFill>
                        <a:effectLst/>
                        <a:latin typeface="Arial" charset="0"/>
                        <a:cs typeface="Arial" charset="0"/>
                      </a:endParaRPr>
                    </a:p>
                  </a:txBody>
                  <a:tcPr marT="45704" marB="45704" anchor="ctr" horzOverflow="overflow"/>
                </a:tc>
                <a:tc>
                  <a:txBody>
                    <a:bodyPr/>
                    <a:lstStyle/>
                    <a:p>
                      <a:pPr marL="0" marR="0" lvl="0" indent="0" algn="ctr" defTabSz="914400" rtl="0" eaLnBrk="0" fontAlgn="base" latinLnBrk="0" hangingPunct="0">
                        <a:lnSpc>
                          <a:spcPct val="80000"/>
                        </a:lnSpc>
                        <a:spcBef>
                          <a:spcPct val="0"/>
                        </a:spcBef>
                        <a:spcAft>
                          <a:spcPct val="0"/>
                        </a:spcAft>
                        <a:buClr>
                          <a:schemeClr val="accent1"/>
                        </a:buClr>
                        <a:buSzPct val="68000"/>
                        <a:buFont typeface="Wingdings 3" pitchFamily="18" charset="2"/>
                        <a:buNone/>
                        <a:tabLst/>
                      </a:pPr>
                      <a:r>
                        <a:rPr kumimoji="0" lang="ru-RU" sz="1400" b="1" u="none" strike="noStrike" cap="none" normalizeH="0" baseline="0" dirty="0" smtClean="0">
                          <a:ln>
                            <a:noFill/>
                          </a:ln>
                          <a:effectLst/>
                        </a:rPr>
                        <a:t>Исполнено</a:t>
                      </a:r>
                      <a:endParaRPr kumimoji="0" lang="ru-RU" sz="1400" b="1" i="0" u="none" strike="noStrike" cap="none" normalizeH="0" baseline="0" dirty="0" smtClean="0">
                        <a:ln>
                          <a:noFill/>
                        </a:ln>
                        <a:solidFill>
                          <a:schemeClr val="bg1"/>
                        </a:solidFill>
                        <a:effectLst/>
                        <a:latin typeface="Arial" charset="0"/>
                        <a:cs typeface="Arial" charset="0"/>
                      </a:endParaRPr>
                    </a:p>
                  </a:txBody>
                  <a:tcPr marT="45704" marB="45704" anchor="ctr" horzOverflow="overflow"/>
                </a:tc>
                <a:tc>
                  <a:txBody>
                    <a:bodyPr/>
                    <a:lstStyle/>
                    <a:p>
                      <a:pPr marL="0" marR="0" lvl="0" indent="0" algn="ctr" defTabSz="914400" rtl="0" eaLnBrk="0" fontAlgn="base" latinLnBrk="0" hangingPunct="0">
                        <a:lnSpc>
                          <a:spcPct val="80000"/>
                        </a:lnSpc>
                        <a:spcBef>
                          <a:spcPct val="0"/>
                        </a:spcBef>
                        <a:spcAft>
                          <a:spcPct val="0"/>
                        </a:spcAft>
                        <a:buClr>
                          <a:schemeClr val="accent1"/>
                        </a:buClr>
                        <a:buSzPct val="68000"/>
                        <a:buFont typeface="Wingdings 3" pitchFamily="18" charset="2"/>
                        <a:buNone/>
                        <a:tabLst/>
                      </a:pPr>
                      <a:r>
                        <a:rPr kumimoji="0" lang="ru-RU" sz="1400" b="1" u="none" strike="noStrike" cap="none" normalizeH="0" baseline="0" dirty="0" smtClean="0">
                          <a:ln>
                            <a:noFill/>
                          </a:ln>
                          <a:effectLst/>
                        </a:rPr>
                        <a:t>%</a:t>
                      </a:r>
                      <a:endParaRPr kumimoji="0" lang="ru-RU" sz="1400" b="1" i="0" u="none" strike="noStrike" cap="none" normalizeH="0" baseline="0" dirty="0" smtClean="0">
                        <a:ln>
                          <a:noFill/>
                        </a:ln>
                        <a:solidFill>
                          <a:schemeClr val="bg1"/>
                        </a:solidFill>
                        <a:effectLst/>
                        <a:latin typeface="Arial" charset="0"/>
                        <a:cs typeface="Arial" charset="0"/>
                      </a:endParaRPr>
                    </a:p>
                  </a:txBody>
                  <a:tcPr marT="45704" marB="45704" anchor="ctr" horzOverflow="overflow"/>
                </a:tc>
              </a:tr>
              <a:tr h="36888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Расходы бюджета - всего</a:t>
                      </a:r>
                      <a:endParaRPr kumimoji="0" lang="ru-RU"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72000" marR="9525" marT="952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16 557 385</a:t>
                      </a:r>
                      <a:endParaRPr kumimoji="0" lang="ru-RU"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525" marR="114300" marT="952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16 519 288</a:t>
                      </a:r>
                      <a:endParaRPr kumimoji="0" lang="ru-RU"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525" marR="114300" marT="952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99,8%</a:t>
                      </a:r>
                      <a:endParaRPr kumimoji="0" lang="ru-RU" sz="14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525" marR="114300" marT="9521" marB="0" anchor="ctr" horzOverflow="overflow"/>
                </a:tc>
              </a:tr>
              <a:tr h="446286">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Финансовое обеспечение Территориальной программы ОМС в рамках базовой программы ОМС </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72000" marR="9525" marT="952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14 905 774</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9525" marR="9525" marT="952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14 880 206</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9525" marR="9525" marT="952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99,8%</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9525" marR="9525" marT="9521" marB="0" anchor="ctr" horzOverflow="overflow"/>
                </a:tc>
              </a:tr>
              <a:tr h="288032">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Межбюджетные трансферты ТФОМС иных субъектов РФ</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72000" marR="9525" marT="952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450 000</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9525" marR="9525" marT="952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450 000</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9525" marR="9525" marT="952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100,0%</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9525" marR="9525" marT="9521" marB="0" anchor="ctr" horzOverflow="overflow"/>
                </a:tc>
              </a:tr>
              <a:tr h="673971">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Финансовое обеспечение дополнительных видов и условий оказания медицинской помощи, не установленных базовой программой ОМС </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72000" marR="9525" marT="952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85 739</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9525" marR="9525" marT="952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75 074</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9525" marR="9525" marT="952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87,6%</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9525" marR="9525" marT="9521" marB="0" anchor="ctr" horzOverflow="overflow"/>
                </a:tc>
              </a:tr>
              <a:tr h="665077">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Расходы на финансовое обеспечение реализации Территориальной программы ОМС Кировской области</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72000" marR="9525" marT="952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700</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9525" marR="9525" marT="952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700</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9525" marR="9525" marT="952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lang="ru-RU" sz="1400" b="1" kern="1200" baseline="0" dirty="0" smtClean="0">
                        <a:solidFill>
                          <a:schemeClr val="tx1"/>
                        </a:solidFill>
                        <a:latin typeface="Arial" panose="020B0604020202020204" pitchFamily="34" charset="0"/>
                        <a:cs typeface="Arial" panose="020B0604020202020204" pitchFamily="34" charset="0"/>
                      </a:endParaRPr>
                    </a:p>
                    <a:p>
                      <a:pPr marL="0" marR="0" lvl="0" indent="0" algn="ctr"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100,0%</a:t>
                      </a:r>
                    </a:p>
                    <a:p>
                      <a:pPr marL="0" marR="0" lvl="0" indent="0" algn="ctr" defTabSz="914400" rtl="0" eaLnBrk="1" fontAlgn="ctr" latinLnBrk="0" hangingPunct="1">
                        <a:lnSpc>
                          <a:spcPct val="100000"/>
                        </a:lnSpc>
                        <a:spcBef>
                          <a:spcPct val="0"/>
                        </a:spcBef>
                        <a:spcAft>
                          <a:spcPct val="0"/>
                        </a:spcAft>
                        <a:buClrTx/>
                        <a:buSzTx/>
                        <a:buFontTx/>
                        <a:buNone/>
                        <a:tabLst/>
                      </a:pP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9525" marR="9525" marT="9521" marB="0" anchor="ctr" horzOverflow="overflow"/>
                </a:tc>
              </a:tr>
              <a:tr h="665077">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Оплата медицинской помощи, оказанной МО Кировской области лицам, застрахованным на территории других субъектов РФ</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72000" marR="9525" marT="952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959 825</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9525" marR="9525" marT="952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959 825</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9525" marR="9525" marT="952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100,0%</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9525" marR="9525" marT="9521" marB="0" anchor="ctr" horzOverflow="overflow"/>
                </a:tc>
              </a:tr>
              <a:tr h="125931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Финансовое обеспечение мероприятий по организации дополнительного профессионального образования медицинских работников по программам повышения квалификации, а также по приобретению и проведению ремонта медицинского оборудования</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72000" marR="9525" marT="952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77 245</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9525" marR="9525" marT="952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76 828</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9525" marR="9525" marT="952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99,5%</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9525" marR="9525" marT="9521" marB="0" anchor="ctr" horzOverflow="overflow"/>
                </a:tc>
              </a:tr>
              <a:tr h="446634">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Единовременные выплаты медицинским работникам</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72000" marR="9525" marT="952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10 200</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9525" marR="9525" marT="952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10 200</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9525" marR="9525" marT="952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100,0%</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9525" marR="9525" marT="9521" marB="0" anchor="ctr" horzOverflow="overflow"/>
                </a:tc>
              </a:tr>
              <a:tr h="117267">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Выполнение управленческих функций ТФОМС</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72000" marR="9525" marT="952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67 902</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9525" marR="9525" marT="952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66 455</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9525" marR="9525" marT="9521"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lang="ru-RU" sz="1400" b="1" kern="1200" baseline="0" dirty="0" smtClean="0">
                          <a:solidFill>
                            <a:schemeClr val="tx1"/>
                          </a:solidFill>
                          <a:latin typeface="Arial" panose="020B0604020202020204" pitchFamily="34" charset="0"/>
                          <a:cs typeface="Arial" panose="020B0604020202020204" pitchFamily="34" charset="0"/>
                        </a:rPr>
                        <a:t>97,9%</a:t>
                      </a:r>
                      <a:endParaRPr lang="ru-RU" sz="1400" b="1" kern="1200" baseline="0" dirty="0" smtClean="0">
                        <a:solidFill>
                          <a:schemeClr val="tx1"/>
                        </a:solidFill>
                        <a:latin typeface="Arial" panose="020B0604020202020204" pitchFamily="34" charset="0"/>
                        <a:ea typeface="+mn-ea"/>
                        <a:cs typeface="Arial" panose="020B0604020202020204" pitchFamily="34" charset="0"/>
                      </a:endParaRPr>
                    </a:p>
                  </a:txBody>
                  <a:tcPr marL="9525" marR="9525" marT="9521" marB="0" anchor="ctr" horzOverflow="overflow"/>
                </a:tc>
              </a:tr>
            </a:tbl>
          </a:graphicData>
        </a:graphic>
      </p:graphicFrame>
    </p:spTree>
    <p:extLst>
      <p:ext uri="{BB962C8B-B14F-4D97-AF65-F5344CB8AC3E}">
        <p14:creationId xmlns:p14="http://schemas.microsoft.com/office/powerpoint/2010/main" val="376260745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683</TotalTime>
  <Words>1565</Words>
  <Application>Microsoft Office PowerPoint</Application>
  <PresentationFormat>Экран (4:3)</PresentationFormat>
  <Paragraphs>289</Paragraphs>
  <Slides>44</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44</vt:i4>
      </vt:variant>
    </vt:vector>
  </HeadingPairs>
  <TitlesOfParts>
    <vt:vector size="45"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Структура доходов бюджета в 2018 году</vt:lpstr>
      <vt:lpstr> Показатели исполнения бюджета по доходам, тыс. руб. </vt:lpstr>
      <vt:lpstr> </vt:lpstr>
      <vt:lpstr>Показатели исполнения бюджета по расходам, тыс. руб.</vt:lpstr>
      <vt:lpstr> </vt:lpstr>
      <vt:lpstr>Использовано медицинскими организациями средств нормированного страхового запаса Кировского областного территориального фонда обязательного медицинского страхования для приобретения  и ремонта медицинского оборудования в 2018 году  </vt:lpstr>
      <vt:lpstr>Презентация PowerPoint</vt:lpstr>
      <vt:lpstr>Финансирование территориальной программы ОМС на одного жителя, млн. руб. *</vt:lpstr>
      <vt:lpstr>Выполнение Территориальной программы государственных гарантий бесплатного оказания гражданам  медицинской помощи, млн. руб. *</vt:lpstr>
      <vt:lpstr>Объемы финансирования Территориальной программы ОМС по видам медицинской помощи в 2017-2018 годах, млн. руб.</vt:lpstr>
      <vt:lpstr>Показатели плана мероприятий («дорожной карты»)  по повышению эффективности здравоохранения  на 2018 год</vt:lpstr>
      <vt:lpstr>Структура финансирования Территориальной программы ОМС по видам медицинской помощи в 2017-2018 годах</vt:lpstr>
      <vt:lpstr>Оплата медицинской помощи,  оказанной в амбулаторных условиях</vt:lpstr>
      <vt:lpstr>Оплата медицинской помощи,  оказанной в условиях круглосуточного стационара</vt:lpstr>
      <vt:lpstr>Презентация PowerPoint</vt:lpstr>
      <vt:lpstr>Количество клинико-статистических групп, используемых при оплате медицинской помощи в дневном и круглосуточном стационарах</vt:lpstr>
      <vt:lpstr>Оплата медицинской помощи, оказанной в условиях дневного стационара</vt:lpstr>
      <vt:lpstr>Оплата скорой медицинской помощи</vt:lpstr>
      <vt:lpstr>Объем расходов средств ОМС медицинскими организациями по данным формы  № 14-ф (ОМС)</vt:lpstr>
      <vt:lpstr> Структура расходов медицинских организаций   по данным формы  № 14-ф (ОМС) </vt:lpstr>
      <vt:lpstr>Презентация PowerPoint</vt:lpstr>
      <vt:lpstr>Рост среднемесячной  заработной платы медицинских работников за счет средств ОМС</vt:lpstr>
      <vt:lpstr>Доля средств ОМС в среднемесячной заработной плате работников медицинских организаций</vt:lpstr>
      <vt:lpstr> Средняя заработная плата медицинских работников в МО, работающих в системе ОМС,  за 2018 год в сравнении с «Дорожной картой»  развития здравоохранения Кировской области, тыс. руб. </vt:lpstr>
      <vt:lpstr>Презентация PowerPoint</vt:lpstr>
      <vt:lpstr>Медицинские организации, включенные в реестр медицинских организаций, осуществляющих деятельность в сфере ОМС  на территории Кировской области</vt:lpstr>
      <vt:lpstr>Структура страхового поля </vt:lpstr>
      <vt:lpstr>Презентация PowerPoint</vt:lpstr>
      <vt:lpstr>Структура обращений граждан </vt:lpstr>
      <vt:lpstr>  Причины обоснованных жалоб </vt:lpstr>
      <vt:lpstr>      </vt:lpstr>
      <vt:lpstr>Деятельность Контакт-центра в сфере ОМС</vt:lpstr>
      <vt:lpstr>Презентация PowerPoint</vt:lpstr>
      <vt:lpstr> Стоимость медицинской помощи, оказанной в рамках осуществления межтерриториальных взаиморасчетов, млн. руб.,  в том числе: </vt:lpstr>
      <vt:lpstr> Исполнение Порядка организации и проведения контроля объемов, сроков, качества и условий предоставления медицинской помощи  по обязательному медицинскому страхованию </vt:lpstr>
      <vt:lpstr> Контроль за расходованием средств ОМС  Основные показатели по проверкам деятельности  СМО и МО  </vt:lpstr>
      <vt:lpstr>Задачи на 2019 год</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Черезов Максим Валентинович</dc:creator>
  <cp:lastModifiedBy>Середа В.В.</cp:lastModifiedBy>
  <cp:revision>104</cp:revision>
  <dcterms:created xsi:type="dcterms:W3CDTF">2019-06-06T06:44:19Z</dcterms:created>
  <dcterms:modified xsi:type="dcterms:W3CDTF">2019-06-10T05:29:05Z</dcterms:modified>
</cp:coreProperties>
</file>