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99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2298DA-829E-465F-8A3E-D20D8B617207}" type="doc">
      <dgm:prSet loTypeId="urn:microsoft.com/office/officeart/2008/layout/HorizontalMultiLevelHierarchy" loCatId="hierarchy" qsTypeId="urn:microsoft.com/office/officeart/2005/8/quickstyle/simple3" qsCatId="simple" csTypeId="urn:microsoft.com/office/officeart/2005/8/colors/accent1_2" csCatId="accent1" phldr="1"/>
      <dgm:spPr/>
      <dgm:t>
        <a:bodyPr/>
        <a:lstStyle/>
        <a:p>
          <a:endParaRPr lang="ru-RU"/>
        </a:p>
      </dgm:t>
    </dgm:pt>
    <dgm:pt modelId="{D76E6304-81A0-411A-8AF8-F0701F9AF010}">
      <dgm:prSet phldrT="[Текст]" custT="1"/>
      <dgm:spPr/>
      <dgm:t>
        <a:bodyPr vert="vert"/>
        <a:lstStyle/>
        <a:p>
          <a:pPr algn="ctr"/>
          <a:r>
            <a:rPr lang="ru-RU" sz="1600" dirty="0" smtClean="0">
              <a:latin typeface="Times New Roman" panose="02020603050405020304" pitchFamily="18" charset="0"/>
              <a:cs typeface="Times New Roman" panose="02020603050405020304" pitchFamily="18" charset="0"/>
            </a:rPr>
            <a:t>Меры по предупреждению коррупции, принятые Кировским областным территориальным фондом обязательного медицинского страхования</a:t>
          </a:r>
          <a:endParaRPr lang="ru-RU" sz="1600" dirty="0">
            <a:latin typeface="Times New Roman" panose="02020603050405020304" pitchFamily="18" charset="0"/>
            <a:cs typeface="Times New Roman" panose="02020603050405020304" pitchFamily="18" charset="0"/>
          </a:endParaRPr>
        </a:p>
      </dgm:t>
    </dgm:pt>
    <dgm:pt modelId="{B923F61C-305E-460C-9B4E-EF65FDA6860B}" type="parTrans" cxnId="{9A91BEDA-1CB2-488D-B76F-E98D61B25DBA}">
      <dgm:prSet/>
      <dgm:spPr/>
      <dgm:t>
        <a:bodyPr/>
        <a:lstStyle/>
        <a:p>
          <a:endParaRPr lang="ru-RU"/>
        </a:p>
      </dgm:t>
    </dgm:pt>
    <dgm:pt modelId="{ED532B1F-969C-462C-A600-BD5A5A1778C8}" type="sibTrans" cxnId="{9A91BEDA-1CB2-488D-B76F-E98D61B25DBA}">
      <dgm:prSet/>
      <dgm:spPr/>
      <dgm:t>
        <a:bodyPr/>
        <a:lstStyle/>
        <a:p>
          <a:endParaRPr lang="ru-RU"/>
        </a:p>
      </dgm:t>
    </dgm:pt>
    <dgm:pt modelId="{BD68BDF7-6C33-49CD-AE66-D957A1BF2FE3}">
      <dgm:prSet phldrT="[Текст]" custT="1"/>
      <dgm:spPr/>
      <dgm:t>
        <a:bodyPr/>
        <a:lstStyle/>
        <a:p>
          <a:r>
            <a:rPr lang="ru-RU" sz="1400" dirty="0" smtClean="0">
              <a:latin typeface="Times New Roman" panose="02020603050405020304" pitchFamily="18" charset="0"/>
              <a:cs typeface="Times New Roman" panose="02020603050405020304" pitchFamily="18" charset="0"/>
            </a:rPr>
            <a:t>Разработаны и утверждены локальные нормативные документы</a:t>
          </a:r>
          <a:endParaRPr lang="ru-RU" sz="1400" dirty="0">
            <a:latin typeface="Times New Roman" panose="02020603050405020304" pitchFamily="18" charset="0"/>
            <a:cs typeface="Times New Roman" panose="02020603050405020304" pitchFamily="18" charset="0"/>
          </a:endParaRPr>
        </a:p>
      </dgm:t>
    </dgm:pt>
    <dgm:pt modelId="{DE84A2C3-9A21-4623-B433-26CC6CF86318}" type="parTrans" cxnId="{493C5DD9-F98A-4DED-B4D8-6319B5415358}">
      <dgm:prSet/>
      <dgm:spPr/>
      <dgm:t>
        <a:bodyPr/>
        <a:lstStyle/>
        <a:p>
          <a:endParaRPr lang="ru-RU"/>
        </a:p>
      </dgm:t>
    </dgm:pt>
    <dgm:pt modelId="{B3DE4F54-3129-4C20-A84E-328446A32B77}" type="sibTrans" cxnId="{493C5DD9-F98A-4DED-B4D8-6319B5415358}">
      <dgm:prSet/>
      <dgm:spPr/>
      <dgm:t>
        <a:bodyPr/>
        <a:lstStyle/>
        <a:p>
          <a:endParaRPr lang="ru-RU"/>
        </a:p>
      </dgm:t>
    </dgm:pt>
    <dgm:pt modelId="{0E274120-92BC-4508-B4D6-DDE232375486}">
      <dgm:prSet phldrT="[Текст]" custT="1"/>
      <dgm:spPr/>
      <dgm:t>
        <a:bodyPr/>
        <a:lstStyle/>
        <a:p>
          <a:r>
            <a:rPr lang="ru-RU" sz="1400" dirty="0" smtClean="0">
              <a:latin typeface="Times New Roman" panose="02020603050405020304" pitchFamily="18" charset="0"/>
              <a:cs typeface="Times New Roman" panose="02020603050405020304" pitchFamily="18" charset="0"/>
            </a:rPr>
            <a:t>Антикоррупционная политика</a:t>
          </a:r>
          <a:endParaRPr lang="ru-RU" sz="1400" dirty="0">
            <a:latin typeface="Times New Roman" panose="02020603050405020304" pitchFamily="18" charset="0"/>
            <a:cs typeface="Times New Roman" panose="02020603050405020304" pitchFamily="18" charset="0"/>
          </a:endParaRPr>
        </a:p>
      </dgm:t>
    </dgm:pt>
    <dgm:pt modelId="{4CE7123F-41A5-4AFD-9DE1-9BF4E6D72A09}" type="parTrans" cxnId="{37B4469B-24A2-4DA9-996E-4E2BDF4FA2E2}">
      <dgm:prSet/>
      <dgm:spPr/>
      <dgm:t>
        <a:bodyPr/>
        <a:lstStyle/>
        <a:p>
          <a:endParaRPr lang="ru-RU"/>
        </a:p>
      </dgm:t>
    </dgm:pt>
    <dgm:pt modelId="{AD0B31DD-D29D-4CD8-AAF6-0508E72F7F71}" type="sibTrans" cxnId="{37B4469B-24A2-4DA9-996E-4E2BDF4FA2E2}">
      <dgm:prSet/>
      <dgm:spPr/>
      <dgm:t>
        <a:bodyPr/>
        <a:lstStyle/>
        <a:p>
          <a:endParaRPr lang="ru-RU"/>
        </a:p>
      </dgm:t>
    </dgm:pt>
    <dgm:pt modelId="{DC9EAEFB-22E1-4434-94DF-53EFFDC9187C}">
      <dgm:prSet phldrT="[Текст]" custT="1"/>
      <dgm:spPr/>
      <dgm:t>
        <a:bodyPr/>
        <a:lstStyle/>
        <a:p>
          <a:r>
            <a:rPr lang="ru-RU" sz="1400" dirty="0" smtClean="0">
              <a:latin typeface="Times New Roman" panose="02020603050405020304" pitchFamily="18" charset="0"/>
              <a:cs typeface="Times New Roman" panose="02020603050405020304" pitchFamily="18" charset="0"/>
            </a:rPr>
            <a:t>Кодекс этики и служебного поведения работников</a:t>
          </a:r>
          <a:endParaRPr lang="ru-RU" sz="1400" dirty="0">
            <a:latin typeface="Times New Roman" panose="02020603050405020304" pitchFamily="18" charset="0"/>
            <a:cs typeface="Times New Roman" panose="02020603050405020304" pitchFamily="18" charset="0"/>
          </a:endParaRPr>
        </a:p>
      </dgm:t>
    </dgm:pt>
    <dgm:pt modelId="{35A4880E-82B2-46DF-8EA0-9BFC6B3B3A05}" type="parTrans" cxnId="{92BDD7F5-AD76-4743-9F0A-964057E212A4}">
      <dgm:prSet/>
      <dgm:spPr/>
      <dgm:t>
        <a:bodyPr/>
        <a:lstStyle/>
        <a:p>
          <a:endParaRPr lang="ru-RU"/>
        </a:p>
      </dgm:t>
    </dgm:pt>
    <dgm:pt modelId="{8684F77B-3307-4936-92CE-5449F60D1C78}" type="sibTrans" cxnId="{92BDD7F5-AD76-4743-9F0A-964057E212A4}">
      <dgm:prSet/>
      <dgm:spPr/>
      <dgm:t>
        <a:bodyPr/>
        <a:lstStyle/>
        <a:p>
          <a:endParaRPr lang="ru-RU"/>
        </a:p>
      </dgm:t>
    </dgm:pt>
    <dgm:pt modelId="{608691B6-8C02-4AD3-9576-CBE7CBEA04B2}">
      <dgm:prSet phldrT="[Текст]" custT="1"/>
      <dgm:spPr/>
      <dgm:t>
        <a:bodyPr/>
        <a:lstStyle/>
        <a:p>
          <a:r>
            <a:rPr lang="ru-RU" sz="1400" dirty="0" smtClean="0">
              <a:latin typeface="Times New Roman" panose="02020603050405020304" pitchFamily="18" charset="0"/>
              <a:cs typeface="Times New Roman" panose="02020603050405020304" pitchFamily="18" charset="0"/>
            </a:rPr>
            <a:t>Создана комиссия по соблюдению требований к служебному поведению работников Фонда и урегулированию конфликта интересов</a:t>
          </a:r>
          <a:endParaRPr lang="ru-RU" sz="1400" dirty="0">
            <a:latin typeface="Times New Roman" panose="02020603050405020304" pitchFamily="18" charset="0"/>
            <a:cs typeface="Times New Roman" panose="02020603050405020304" pitchFamily="18" charset="0"/>
          </a:endParaRPr>
        </a:p>
      </dgm:t>
    </dgm:pt>
    <dgm:pt modelId="{5882C192-F990-4BF2-A5C9-E6679092C1AC}" type="parTrans" cxnId="{17971A47-90E5-4176-A0EA-8D2DF6DA2D2E}">
      <dgm:prSet/>
      <dgm:spPr/>
      <dgm:t>
        <a:bodyPr/>
        <a:lstStyle/>
        <a:p>
          <a:endParaRPr lang="ru-RU"/>
        </a:p>
      </dgm:t>
    </dgm:pt>
    <dgm:pt modelId="{BEEAA873-EA4A-407D-8313-4599A1C25A19}" type="sibTrans" cxnId="{17971A47-90E5-4176-A0EA-8D2DF6DA2D2E}">
      <dgm:prSet/>
      <dgm:spPr/>
      <dgm:t>
        <a:bodyPr/>
        <a:lstStyle/>
        <a:p>
          <a:endParaRPr lang="ru-RU"/>
        </a:p>
      </dgm:t>
    </dgm:pt>
    <dgm:pt modelId="{93FF7EB1-9BC4-476C-B9DC-E3183B02C95F}">
      <dgm:prSet phldrT="[Текст]" custT="1"/>
      <dgm:spPr/>
      <dgm:t>
        <a:bodyPr/>
        <a:lstStyle/>
        <a:p>
          <a:r>
            <a:rPr lang="ru-RU" sz="1400" dirty="0" smtClean="0">
              <a:latin typeface="Times New Roman" panose="02020603050405020304" pitchFamily="18" charset="0"/>
              <a:cs typeface="Times New Roman" panose="02020603050405020304" pitchFamily="18" charset="0"/>
            </a:rPr>
            <a:t>Карта коррупционных рисков и мер по их минимизации</a:t>
          </a:r>
          <a:endParaRPr lang="ru-RU" sz="1400" dirty="0">
            <a:latin typeface="Times New Roman" panose="02020603050405020304" pitchFamily="18" charset="0"/>
            <a:cs typeface="Times New Roman" panose="02020603050405020304" pitchFamily="18" charset="0"/>
          </a:endParaRPr>
        </a:p>
      </dgm:t>
    </dgm:pt>
    <dgm:pt modelId="{E5FA8E21-CCC5-430D-BF75-9ADE75F11AF3}" type="parTrans" cxnId="{A6E3811E-E4CA-4CD3-A41D-3CABA6172BE3}">
      <dgm:prSet/>
      <dgm:spPr/>
      <dgm:t>
        <a:bodyPr/>
        <a:lstStyle/>
        <a:p>
          <a:endParaRPr lang="ru-RU"/>
        </a:p>
      </dgm:t>
    </dgm:pt>
    <dgm:pt modelId="{7983B8D4-AD7D-4798-BD52-E61535AAC51D}" type="sibTrans" cxnId="{A6E3811E-E4CA-4CD3-A41D-3CABA6172BE3}">
      <dgm:prSet/>
      <dgm:spPr/>
      <dgm:t>
        <a:bodyPr/>
        <a:lstStyle/>
        <a:p>
          <a:endParaRPr lang="ru-RU"/>
        </a:p>
      </dgm:t>
    </dgm:pt>
    <dgm:pt modelId="{C2099709-A39E-4300-9232-DA61C96DF75A}">
      <dgm:prSet phldrT="[Текст]" custT="1"/>
      <dgm:spPr/>
      <dgm:t>
        <a:bodyPr/>
        <a:lstStyle/>
        <a:p>
          <a:r>
            <a:rPr lang="ru-RU" sz="1400" dirty="0" smtClean="0">
              <a:latin typeface="Times New Roman" panose="02020603050405020304" pitchFamily="18" charset="0"/>
              <a:cs typeface="Times New Roman" panose="02020603050405020304" pitchFamily="18" charset="0"/>
            </a:rPr>
            <a:t>Положение о комиссии по соблюдению требований к служебному поведению и урегулированию конфликтов интересов</a:t>
          </a:r>
          <a:endParaRPr lang="ru-RU" sz="1400" dirty="0">
            <a:latin typeface="Times New Roman" panose="02020603050405020304" pitchFamily="18" charset="0"/>
            <a:cs typeface="Times New Roman" panose="02020603050405020304" pitchFamily="18" charset="0"/>
          </a:endParaRPr>
        </a:p>
      </dgm:t>
    </dgm:pt>
    <dgm:pt modelId="{23DCD16C-5734-41D8-950D-E4C01D7BB57F}" type="parTrans" cxnId="{B6FD59EA-1918-4252-A64D-B7D51D86B2FC}">
      <dgm:prSet/>
      <dgm:spPr/>
      <dgm:t>
        <a:bodyPr/>
        <a:lstStyle/>
        <a:p>
          <a:endParaRPr lang="ru-RU"/>
        </a:p>
      </dgm:t>
    </dgm:pt>
    <dgm:pt modelId="{7CC8E626-0CC8-4A7F-A7A6-53137AD4B554}" type="sibTrans" cxnId="{B6FD59EA-1918-4252-A64D-B7D51D86B2FC}">
      <dgm:prSet/>
      <dgm:spPr/>
      <dgm:t>
        <a:bodyPr/>
        <a:lstStyle/>
        <a:p>
          <a:endParaRPr lang="ru-RU"/>
        </a:p>
      </dgm:t>
    </dgm:pt>
    <dgm:pt modelId="{6C05310A-4278-499F-AC01-09258C4EABB9}">
      <dgm:prSet custT="1"/>
      <dgm:spPr/>
      <dgm:t>
        <a:bodyPr/>
        <a:lstStyle/>
        <a:p>
          <a:r>
            <a:rPr lang="ru-RU" sz="1400" dirty="0" smtClean="0">
              <a:latin typeface="Times New Roman" panose="02020603050405020304" pitchFamily="18" charset="0"/>
              <a:cs typeface="Times New Roman" panose="02020603050405020304" pitchFamily="18" charset="0"/>
            </a:rPr>
            <a:t>Ежегодно утверждается План мероприятий по противодействию коррупции, в котором определены ответственные за проведение каждого мероприятия лица</a:t>
          </a:r>
          <a:endParaRPr lang="ru-RU" sz="1400" dirty="0">
            <a:latin typeface="Times New Roman" panose="02020603050405020304" pitchFamily="18" charset="0"/>
            <a:cs typeface="Times New Roman" panose="02020603050405020304" pitchFamily="18" charset="0"/>
          </a:endParaRPr>
        </a:p>
      </dgm:t>
    </dgm:pt>
    <dgm:pt modelId="{A5A975EF-FA77-4762-B2B2-42FF6C642198}" type="parTrans" cxnId="{501BCA47-E961-4B30-BFED-563B06AE929C}">
      <dgm:prSet/>
      <dgm:spPr/>
      <dgm:t>
        <a:bodyPr/>
        <a:lstStyle/>
        <a:p>
          <a:endParaRPr lang="ru-RU"/>
        </a:p>
      </dgm:t>
    </dgm:pt>
    <dgm:pt modelId="{3B3B24BF-214A-4883-A956-C580406B6878}" type="sibTrans" cxnId="{501BCA47-E961-4B30-BFED-563B06AE929C}">
      <dgm:prSet/>
      <dgm:spPr/>
      <dgm:t>
        <a:bodyPr/>
        <a:lstStyle/>
        <a:p>
          <a:endParaRPr lang="ru-RU"/>
        </a:p>
      </dgm:t>
    </dgm:pt>
    <dgm:pt modelId="{C20DDC63-BAE5-45F5-A02F-8CEEF1FA1F27}">
      <dgm:prSet phldrT="[Текст]" custT="1"/>
      <dgm:spPr/>
      <dgm:t>
        <a:bodyPr/>
        <a:lstStyle/>
        <a:p>
          <a:r>
            <a:rPr lang="ru-RU" sz="1400" dirty="0" smtClean="0">
              <a:latin typeface="Times New Roman" panose="02020603050405020304" pitchFamily="18" charset="0"/>
              <a:cs typeface="Times New Roman" panose="02020603050405020304" pitchFamily="18" charset="0"/>
            </a:rPr>
            <a:t>Назначено структурное подразделение, ответственное за профилактику коррупционных правонарушений</a:t>
          </a:r>
          <a:endParaRPr lang="ru-RU" sz="1400" dirty="0">
            <a:latin typeface="Times New Roman" panose="02020603050405020304" pitchFamily="18" charset="0"/>
            <a:cs typeface="Times New Roman" panose="02020603050405020304" pitchFamily="18" charset="0"/>
          </a:endParaRPr>
        </a:p>
      </dgm:t>
    </dgm:pt>
    <dgm:pt modelId="{6DDEC708-E439-4AC2-BAF2-6AE4FC0862B7}" type="parTrans" cxnId="{6FB085E7-17BB-4C1E-B380-43AE94AC5BFE}">
      <dgm:prSet/>
      <dgm:spPr/>
      <dgm:t>
        <a:bodyPr/>
        <a:lstStyle/>
        <a:p>
          <a:endParaRPr lang="ru-RU"/>
        </a:p>
      </dgm:t>
    </dgm:pt>
    <dgm:pt modelId="{93CDB676-F5DD-4F92-AB5E-12247C72F8F2}" type="sibTrans" cxnId="{6FB085E7-17BB-4C1E-B380-43AE94AC5BFE}">
      <dgm:prSet/>
      <dgm:spPr/>
      <dgm:t>
        <a:bodyPr/>
        <a:lstStyle/>
        <a:p>
          <a:endParaRPr lang="ru-RU"/>
        </a:p>
      </dgm:t>
    </dgm:pt>
    <dgm:pt modelId="{121AACCE-D423-479B-86FD-020167064877}">
      <dgm:prSet phldrT="[Текст]" custT="1"/>
      <dgm:spPr/>
      <dgm:t>
        <a:bodyPr/>
        <a:lstStyle/>
        <a:p>
          <a:r>
            <a:rPr lang="ru-RU" sz="1400" dirty="0" smtClean="0">
              <a:latin typeface="Times New Roman" panose="02020603050405020304" pitchFamily="18" charset="0"/>
              <a:cs typeface="Times New Roman" panose="02020603050405020304" pitchFamily="18" charset="0"/>
            </a:rPr>
            <a:t>Обеспечена открытость деятельности, сведения о доходах руководства размещены на официальном сайте Фонда </a:t>
          </a:r>
          <a:endParaRPr lang="ru-RU" sz="1400" dirty="0">
            <a:latin typeface="Times New Roman" panose="02020603050405020304" pitchFamily="18" charset="0"/>
            <a:cs typeface="Times New Roman" panose="02020603050405020304" pitchFamily="18" charset="0"/>
          </a:endParaRPr>
        </a:p>
      </dgm:t>
    </dgm:pt>
    <dgm:pt modelId="{B7F5799C-AB6E-4E05-B03B-411E76E8E994}" type="parTrans" cxnId="{6F12FAA1-4B7A-4EC3-9D8A-6ECA7A834B2E}">
      <dgm:prSet/>
      <dgm:spPr/>
      <dgm:t>
        <a:bodyPr/>
        <a:lstStyle/>
        <a:p>
          <a:endParaRPr lang="ru-RU"/>
        </a:p>
      </dgm:t>
    </dgm:pt>
    <dgm:pt modelId="{C46EE0E9-88FB-441B-A842-929E89CAE6FE}" type="sibTrans" cxnId="{6F12FAA1-4B7A-4EC3-9D8A-6ECA7A834B2E}">
      <dgm:prSet/>
      <dgm:spPr/>
      <dgm:t>
        <a:bodyPr/>
        <a:lstStyle/>
        <a:p>
          <a:endParaRPr lang="ru-RU"/>
        </a:p>
      </dgm:t>
    </dgm:pt>
    <dgm:pt modelId="{7F56DF9E-07BA-4E09-9E0F-BCA778DBF58A}">
      <dgm:prSet phldrT="[Текст]" custT="1"/>
      <dgm:spPr/>
      <dgm:t>
        <a:bodyPr/>
        <a:lstStyle/>
        <a:p>
          <a:r>
            <a:rPr lang="ru-RU" sz="1400" dirty="0" smtClean="0">
              <a:latin typeface="Times New Roman" panose="02020603050405020304" pitchFamily="18" charset="0"/>
              <a:cs typeface="Times New Roman" panose="02020603050405020304" pitchFamily="18" charset="0"/>
            </a:rPr>
            <a:t>Ежегодно работники Фонда предоставляют декларации о соблюдении требований антикоррупционной политики</a:t>
          </a:r>
          <a:endParaRPr lang="ru-RU" sz="1400" dirty="0">
            <a:latin typeface="Times New Roman" panose="02020603050405020304" pitchFamily="18" charset="0"/>
            <a:cs typeface="Times New Roman" panose="02020603050405020304" pitchFamily="18" charset="0"/>
          </a:endParaRPr>
        </a:p>
      </dgm:t>
    </dgm:pt>
    <dgm:pt modelId="{6CE9BF88-3E02-4455-AAF8-D39040A83BC8}" type="parTrans" cxnId="{633D5D5F-DB9C-4F0A-BEBD-31E4AD7D8BA4}">
      <dgm:prSet/>
      <dgm:spPr/>
      <dgm:t>
        <a:bodyPr/>
        <a:lstStyle/>
        <a:p>
          <a:endParaRPr lang="ru-RU"/>
        </a:p>
      </dgm:t>
    </dgm:pt>
    <dgm:pt modelId="{0A29F8FF-7C1C-4B0D-BBAB-CE088E2E9107}" type="sibTrans" cxnId="{633D5D5F-DB9C-4F0A-BEBD-31E4AD7D8BA4}">
      <dgm:prSet/>
      <dgm:spPr/>
      <dgm:t>
        <a:bodyPr/>
        <a:lstStyle/>
        <a:p>
          <a:endParaRPr lang="ru-RU"/>
        </a:p>
      </dgm:t>
    </dgm:pt>
    <dgm:pt modelId="{A81A3B7D-E766-4A13-84D7-39BADD6B4875}" type="pres">
      <dgm:prSet presAssocID="{182298DA-829E-465F-8A3E-D20D8B617207}" presName="Name0" presStyleCnt="0">
        <dgm:presLayoutVars>
          <dgm:chPref val="1"/>
          <dgm:dir/>
          <dgm:animOne val="branch"/>
          <dgm:animLvl val="lvl"/>
          <dgm:resizeHandles val="exact"/>
        </dgm:presLayoutVars>
      </dgm:prSet>
      <dgm:spPr/>
      <dgm:t>
        <a:bodyPr/>
        <a:lstStyle/>
        <a:p>
          <a:endParaRPr lang="ru-RU"/>
        </a:p>
      </dgm:t>
    </dgm:pt>
    <dgm:pt modelId="{60DEE1A7-CD49-44E9-8878-0E72851F421E}" type="pres">
      <dgm:prSet presAssocID="{D76E6304-81A0-411A-8AF8-F0701F9AF010}" presName="root1" presStyleCnt="0"/>
      <dgm:spPr/>
    </dgm:pt>
    <dgm:pt modelId="{13A3E3C5-3793-4038-BCD5-40479BA3535D}" type="pres">
      <dgm:prSet presAssocID="{D76E6304-81A0-411A-8AF8-F0701F9AF010}" presName="LevelOneTextNode" presStyleLbl="node0" presStyleIdx="0" presStyleCnt="1" custScaleX="629849" custScaleY="160079" custLinFactNeighborX="1213">
        <dgm:presLayoutVars>
          <dgm:chPref val="3"/>
        </dgm:presLayoutVars>
      </dgm:prSet>
      <dgm:spPr/>
      <dgm:t>
        <a:bodyPr/>
        <a:lstStyle/>
        <a:p>
          <a:endParaRPr lang="ru-RU"/>
        </a:p>
      </dgm:t>
    </dgm:pt>
    <dgm:pt modelId="{614763DB-D0EB-4C7C-879F-62DB70DF0F11}" type="pres">
      <dgm:prSet presAssocID="{D76E6304-81A0-411A-8AF8-F0701F9AF010}" presName="level2hierChild" presStyleCnt="0"/>
      <dgm:spPr/>
    </dgm:pt>
    <dgm:pt modelId="{362F192C-8C4B-42DF-BCC0-EC34515AB7DD}" type="pres">
      <dgm:prSet presAssocID="{DE84A2C3-9A21-4623-B433-26CC6CF86318}" presName="conn2-1" presStyleLbl="parChTrans1D2" presStyleIdx="0" presStyleCnt="6"/>
      <dgm:spPr/>
      <dgm:t>
        <a:bodyPr/>
        <a:lstStyle/>
        <a:p>
          <a:endParaRPr lang="ru-RU"/>
        </a:p>
      </dgm:t>
    </dgm:pt>
    <dgm:pt modelId="{6169F0F2-4A5B-4E3A-A0FD-80597726AB85}" type="pres">
      <dgm:prSet presAssocID="{DE84A2C3-9A21-4623-B433-26CC6CF86318}" presName="connTx" presStyleLbl="parChTrans1D2" presStyleIdx="0" presStyleCnt="6"/>
      <dgm:spPr/>
      <dgm:t>
        <a:bodyPr/>
        <a:lstStyle/>
        <a:p>
          <a:endParaRPr lang="ru-RU"/>
        </a:p>
      </dgm:t>
    </dgm:pt>
    <dgm:pt modelId="{DFBEC64E-302E-426A-9740-075BB9F1E228}" type="pres">
      <dgm:prSet presAssocID="{BD68BDF7-6C33-49CD-AE66-D957A1BF2FE3}" presName="root2" presStyleCnt="0"/>
      <dgm:spPr/>
    </dgm:pt>
    <dgm:pt modelId="{2F35BFA2-7FB9-4EE7-8E16-66D3CBAF78C8}" type="pres">
      <dgm:prSet presAssocID="{BD68BDF7-6C33-49CD-AE66-D957A1BF2FE3}" presName="LevelTwoTextNode" presStyleLbl="node2" presStyleIdx="0" presStyleCnt="6" custScaleX="253028" custScaleY="205158" custLinFactY="161226" custLinFactNeighborX="2085" custLinFactNeighborY="200000">
        <dgm:presLayoutVars>
          <dgm:chPref val="3"/>
        </dgm:presLayoutVars>
      </dgm:prSet>
      <dgm:spPr/>
      <dgm:t>
        <a:bodyPr/>
        <a:lstStyle/>
        <a:p>
          <a:endParaRPr lang="ru-RU"/>
        </a:p>
      </dgm:t>
    </dgm:pt>
    <dgm:pt modelId="{8688FEB2-820A-4AC3-BCF0-34E8B11B4EA1}" type="pres">
      <dgm:prSet presAssocID="{BD68BDF7-6C33-49CD-AE66-D957A1BF2FE3}" presName="level3hierChild" presStyleCnt="0"/>
      <dgm:spPr/>
    </dgm:pt>
    <dgm:pt modelId="{F2277AEE-D90C-48DE-84ED-C2C12D3F5F0F}" type="pres">
      <dgm:prSet presAssocID="{4CE7123F-41A5-4AFD-9DE1-9BF4E6D72A09}" presName="conn2-1" presStyleLbl="parChTrans1D3" presStyleIdx="0" presStyleCnt="4"/>
      <dgm:spPr/>
      <dgm:t>
        <a:bodyPr/>
        <a:lstStyle/>
        <a:p>
          <a:endParaRPr lang="ru-RU"/>
        </a:p>
      </dgm:t>
    </dgm:pt>
    <dgm:pt modelId="{8E8E9F20-375E-49AD-ADBE-6EE807211656}" type="pres">
      <dgm:prSet presAssocID="{4CE7123F-41A5-4AFD-9DE1-9BF4E6D72A09}" presName="connTx" presStyleLbl="parChTrans1D3" presStyleIdx="0" presStyleCnt="4"/>
      <dgm:spPr/>
      <dgm:t>
        <a:bodyPr/>
        <a:lstStyle/>
        <a:p>
          <a:endParaRPr lang="ru-RU"/>
        </a:p>
      </dgm:t>
    </dgm:pt>
    <dgm:pt modelId="{A27A85AE-73B1-4893-B76B-CDE5B3693B83}" type="pres">
      <dgm:prSet presAssocID="{0E274120-92BC-4508-B4D6-DDE232375486}" presName="root2" presStyleCnt="0"/>
      <dgm:spPr/>
    </dgm:pt>
    <dgm:pt modelId="{95C4D93A-408F-4944-A99F-433AA7FADE60}" type="pres">
      <dgm:prSet presAssocID="{0E274120-92BC-4508-B4D6-DDE232375486}" presName="LevelTwoTextNode" presStyleLbl="node3" presStyleIdx="0" presStyleCnt="4" custScaleX="252988" custScaleY="148128" custLinFactY="100000" custLinFactNeighborX="12128" custLinFactNeighborY="186562">
        <dgm:presLayoutVars>
          <dgm:chPref val="3"/>
        </dgm:presLayoutVars>
      </dgm:prSet>
      <dgm:spPr/>
      <dgm:t>
        <a:bodyPr/>
        <a:lstStyle/>
        <a:p>
          <a:endParaRPr lang="ru-RU"/>
        </a:p>
      </dgm:t>
    </dgm:pt>
    <dgm:pt modelId="{C9AEF9BF-319B-45AA-8721-AEBFF0A499EC}" type="pres">
      <dgm:prSet presAssocID="{0E274120-92BC-4508-B4D6-DDE232375486}" presName="level3hierChild" presStyleCnt="0"/>
      <dgm:spPr/>
    </dgm:pt>
    <dgm:pt modelId="{7C1F743F-D66A-488D-86BD-76E13D3C16AD}" type="pres">
      <dgm:prSet presAssocID="{35A4880E-82B2-46DF-8EA0-9BFC6B3B3A05}" presName="conn2-1" presStyleLbl="parChTrans1D3" presStyleIdx="1" presStyleCnt="4"/>
      <dgm:spPr/>
      <dgm:t>
        <a:bodyPr/>
        <a:lstStyle/>
        <a:p>
          <a:endParaRPr lang="ru-RU"/>
        </a:p>
      </dgm:t>
    </dgm:pt>
    <dgm:pt modelId="{CAFC8D11-89D0-43D5-B6E8-4A9D70D58141}" type="pres">
      <dgm:prSet presAssocID="{35A4880E-82B2-46DF-8EA0-9BFC6B3B3A05}" presName="connTx" presStyleLbl="parChTrans1D3" presStyleIdx="1" presStyleCnt="4"/>
      <dgm:spPr/>
      <dgm:t>
        <a:bodyPr/>
        <a:lstStyle/>
        <a:p>
          <a:endParaRPr lang="ru-RU"/>
        </a:p>
      </dgm:t>
    </dgm:pt>
    <dgm:pt modelId="{0D1A9776-3349-48A0-8D5C-85713F7E0297}" type="pres">
      <dgm:prSet presAssocID="{DC9EAEFB-22E1-4434-94DF-53EFFDC9187C}" presName="root2" presStyleCnt="0"/>
      <dgm:spPr/>
    </dgm:pt>
    <dgm:pt modelId="{87EFEBC9-6365-47E2-B988-E38DC8E88828}" type="pres">
      <dgm:prSet presAssocID="{DC9EAEFB-22E1-4434-94DF-53EFFDC9187C}" presName="LevelTwoTextNode" presStyleLbl="node3" presStyleIdx="1" presStyleCnt="4" custScaleX="252988" custScaleY="166174" custLinFactY="134968" custLinFactNeighborX="17696" custLinFactNeighborY="200000">
        <dgm:presLayoutVars>
          <dgm:chPref val="3"/>
        </dgm:presLayoutVars>
      </dgm:prSet>
      <dgm:spPr/>
      <dgm:t>
        <a:bodyPr/>
        <a:lstStyle/>
        <a:p>
          <a:endParaRPr lang="ru-RU"/>
        </a:p>
      </dgm:t>
    </dgm:pt>
    <dgm:pt modelId="{5D241400-24F7-459F-BA9C-A0786B630EE7}" type="pres">
      <dgm:prSet presAssocID="{DC9EAEFB-22E1-4434-94DF-53EFFDC9187C}" presName="level3hierChild" presStyleCnt="0"/>
      <dgm:spPr/>
    </dgm:pt>
    <dgm:pt modelId="{BFEB00A5-0787-4E99-A071-C3F382EF5C02}" type="pres">
      <dgm:prSet presAssocID="{E5FA8E21-CCC5-430D-BF75-9ADE75F11AF3}" presName="conn2-1" presStyleLbl="parChTrans1D3" presStyleIdx="2" presStyleCnt="4"/>
      <dgm:spPr/>
      <dgm:t>
        <a:bodyPr/>
        <a:lstStyle/>
        <a:p>
          <a:endParaRPr lang="ru-RU"/>
        </a:p>
      </dgm:t>
    </dgm:pt>
    <dgm:pt modelId="{921857EA-98EA-42C2-9F17-9DA3F2925C28}" type="pres">
      <dgm:prSet presAssocID="{E5FA8E21-CCC5-430D-BF75-9ADE75F11AF3}" presName="connTx" presStyleLbl="parChTrans1D3" presStyleIdx="2" presStyleCnt="4"/>
      <dgm:spPr/>
      <dgm:t>
        <a:bodyPr/>
        <a:lstStyle/>
        <a:p>
          <a:endParaRPr lang="ru-RU"/>
        </a:p>
      </dgm:t>
    </dgm:pt>
    <dgm:pt modelId="{B0CFA5FB-609A-4471-8DC5-FFDC56AE0A2F}" type="pres">
      <dgm:prSet presAssocID="{93FF7EB1-9BC4-476C-B9DC-E3183B02C95F}" presName="root2" presStyleCnt="0"/>
      <dgm:spPr/>
    </dgm:pt>
    <dgm:pt modelId="{2314C42A-0491-4C05-B1EE-78BC3CFFDAAF}" type="pres">
      <dgm:prSet presAssocID="{93FF7EB1-9BC4-476C-B9DC-E3183B02C95F}" presName="LevelTwoTextNode" presStyleLbl="node3" presStyleIdx="2" presStyleCnt="4" custScaleX="237247" custScaleY="220576" custLinFactY="175370" custLinFactNeighborX="19889" custLinFactNeighborY="200000">
        <dgm:presLayoutVars>
          <dgm:chPref val="3"/>
        </dgm:presLayoutVars>
      </dgm:prSet>
      <dgm:spPr/>
      <dgm:t>
        <a:bodyPr/>
        <a:lstStyle/>
        <a:p>
          <a:endParaRPr lang="ru-RU"/>
        </a:p>
      </dgm:t>
    </dgm:pt>
    <dgm:pt modelId="{0054A960-CB6E-4BDD-9F9D-E9E9FD1AD40C}" type="pres">
      <dgm:prSet presAssocID="{93FF7EB1-9BC4-476C-B9DC-E3183B02C95F}" presName="level3hierChild" presStyleCnt="0"/>
      <dgm:spPr/>
    </dgm:pt>
    <dgm:pt modelId="{DD595DCD-7112-4400-B170-6AA398D2A00C}" type="pres">
      <dgm:prSet presAssocID="{23DCD16C-5734-41D8-950D-E4C01D7BB57F}" presName="conn2-1" presStyleLbl="parChTrans1D3" presStyleIdx="3" presStyleCnt="4"/>
      <dgm:spPr/>
      <dgm:t>
        <a:bodyPr/>
        <a:lstStyle/>
        <a:p>
          <a:endParaRPr lang="ru-RU"/>
        </a:p>
      </dgm:t>
    </dgm:pt>
    <dgm:pt modelId="{14992265-0A96-436D-828D-93B362E1D1D8}" type="pres">
      <dgm:prSet presAssocID="{23DCD16C-5734-41D8-950D-E4C01D7BB57F}" presName="connTx" presStyleLbl="parChTrans1D3" presStyleIdx="3" presStyleCnt="4"/>
      <dgm:spPr/>
      <dgm:t>
        <a:bodyPr/>
        <a:lstStyle/>
        <a:p>
          <a:endParaRPr lang="ru-RU"/>
        </a:p>
      </dgm:t>
    </dgm:pt>
    <dgm:pt modelId="{24063078-BC29-4D97-B7EA-9884C4DF7AE8}" type="pres">
      <dgm:prSet presAssocID="{C2099709-A39E-4300-9232-DA61C96DF75A}" presName="root2" presStyleCnt="0"/>
      <dgm:spPr/>
    </dgm:pt>
    <dgm:pt modelId="{ECE78324-694F-482D-92A1-8C5DA96B3A13}" type="pres">
      <dgm:prSet presAssocID="{C2099709-A39E-4300-9232-DA61C96DF75A}" presName="LevelTwoTextNode" presStyleLbl="node3" presStyleIdx="3" presStyleCnt="4" custScaleX="259263" custScaleY="310199" custLinFactY="200000" custLinFactNeighborX="15009" custLinFactNeighborY="220317">
        <dgm:presLayoutVars>
          <dgm:chPref val="3"/>
        </dgm:presLayoutVars>
      </dgm:prSet>
      <dgm:spPr/>
      <dgm:t>
        <a:bodyPr/>
        <a:lstStyle/>
        <a:p>
          <a:endParaRPr lang="ru-RU"/>
        </a:p>
      </dgm:t>
    </dgm:pt>
    <dgm:pt modelId="{B267D98E-9117-47DC-9EA4-6709E9F8C12E}" type="pres">
      <dgm:prSet presAssocID="{C2099709-A39E-4300-9232-DA61C96DF75A}" presName="level3hierChild" presStyleCnt="0"/>
      <dgm:spPr/>
    </dgm:pt>
    <dgm:pt modelId="{0FC6F20C-C3BF-4F43-AA58-728021387A58}" type="pres">
      <dgm:prSet presAssocID="{A5A975EF-FA77-4762-B2B2-42FF6C642198}" presName="conn2-1" presStyleLbl="parChTrans1D2" presStyleIdx="1" presStyleCnt="6"/>
      <dgm:spPr/>
      <dgm:t>
        <a:bodyPr/>
        <a:lstStyle/>
        <a:p>
          <a:endParaRPr lang="ru-RU"/>
        </a:p>
      </dgm:t>
    </dgm:pt>
    <dgm:pt modelId="{BA3EF7C9-8899-4A75-81D4-E3CBA2A25A1F}" type="pres">
      <dgm:prSet presAssocID="{A5A975EF-FA77-4762-B2B2-42FF6C642198}" presName="connTx" presStyleLbl="parChTrans1D2" presStyleIdx="1" presStyleCnt="6"/>
      <dgm:spPr/>
      <dgm:t>
        <a:bodyPr/>
        <a:lstStyle/>
        <a:p>
          <a:endParaRPr lang="ru-RU"/>
        </a:p>
      </dgm:t>
    </dgm:pt>
    <dgm:pt modelId="{D4B2D46D-5EA8-4D56-8721-A8F9643FEA31}" type="pres">
      <dgm:prSet presAssocID="{6C05310A-4278-499F-AC01-09258C4EABB9}" presName="root2" presStyleCnt="0"/>
      <dgm:spPr/>
    </dgm:pt>
    <dgm:pt modelId="{584805ED-F4AD-41AB-9263-61759CD7B085}" type="pres">
      <dgm:prSet presAssocID="{6C05310A-4278-499F-AC01-09258C4EABB9}" presName="LevelTwoTextNode" presStyleLbl="node2" presStyleIdx="1" presStyleCnt="6" custScaleX="253001" custScaleY="396982" custLinFactY="-100000" custLinFactNeighborX="5903" custLinFactNeighborY="-195485">
        <dgm:presLayoutVars>
          <dgm:chPref val="3"/>
        </dgm:presLayoutVars>
      </dgm:prSet>
      <dgm:spPr/>
      <dgm:t>
        <a:bodyPr/>
        <a:lstStyle/>
        <a:p>
          <a:endParaRPr lang="ru-RU"/>
        </a:p>
      </dgm:t>
    </dgm:pt>
    <dgm:pt modelId="{0A9574A6-AA35-4341-B908-B6EEC6EF69D3}" type="pres">
      <dgm:prSet presAssocID="{6C05310A-4278-499F-AC01-09258C4EABB9}" presName="level3hierChild" presStyleCnt="0"/>
      <dgm:spPr/>
    </dgm:pt>
    <dgm:pt modelId="{9EC61331-F34A-47EE-BDB1-8AC4566F4BB8}" type="pres">
      <dgm:prSet presAssocID="{5882C192-F990-4BF2-A5C9-E6679092C1AC}" presName="conn2-1" presStyleLbl="parChTrans1D2" presStyleIdx="2" presStyleCnt="6"/>
      <dgm:spPr/>
      <dgm:t>
        <a:bodyPr/>
        <a:lstStyle/>
        <a:p>
          <a:endParaRPr lang="ru-RU"/>
        </a:p>
      </dgm:t>
    </dgm:pt>
    <dgm:pt modelId="{2E03743C-98FA-48E1-AC66-58FCF71DA5F2}" type="pres">
      <dgm:prSet presAssocID="{5882C192-F990-4BF2-A5C9-E6679092C1AC}" presName="connTx" presStyleLbl="parChTrans1D2" presStyleIdx="2" presStyleCnt="6"/>
      <dgm:spPr/>
      <dgm:t>
        <a:bodyPr/>
        <a:lstStyle/>
        <a:p>
          <a:endParaRPr lang="ru-RU"/>
        </a:p>
      </dgm:t>
    </dgm:pt>
    <dgm:pt modelId="{EA858E2D-3DA3-4456-9D70-56D64192C0F6}" type="pres">
      <dgm:prSet presAssocID="{608691B6-8C02-4AD3-9576-CBE7CBEA04B2}" presName="root2" presStyleCnt="0"/>
      <dgm:spPr/>
    </dgm:pt>
    <dgm:pt modelId="{D7AECF4D-3CB3-4E76-ACC5-1F4A08448017}" type="pres">
      <dgm:prSet presAssocID="{608691B6-8C02-4AD3-9576-CBE7CBEA04B2}" presName="LevelTwoTextNode" presStyleLbl="node2" presStyleIdx="2" presStyleCnt="6" custScaleX="251804" custScaleY="362744" custLinFactNeighborX="682" custLinFactNeighborY="-43975">
        <dgm:presLayoutVars>
          <dgm:chPref val="3"/>
        </dgm:presLayoutVars>
      </dgm:prSet>
      <dgm:spPr/>
      <dgm:t>
        <a:bodyPr/>
        <a:lstStyle/>
        <a:p>
          <a:endParaRPr lang="ru-RU"/>
        </a:p>
      </dgm:t>
    </dgm:pt>
    <dgm:pt modelId="{C2470D72-3540-435B-B846-50493679589C}" type="pres">
      <dgm:prSet presAssocID="{608691B6-8C02-4AD3-9576-CBE7CBEA04B2}" presName="level3hierChild" presStyleCnt="0"/>
      <dgm:spPr/>
    </dgm:pt>
    <dgm:pt modelId="{FFB79B93-BB67-47A5-AC43-2067955AE52D}" type="pres">
      <dgm:prSet presAssocID="{6DDEC708-E439-4AC2-BAF2-6AE4FC0862B7}" presName="conn2-1" presStyleLbl="parChTrans1D2" presStyleIdx="3" presStyleCnt="6"/>
      <dgm:spPr/>
      <dgm:t>
        <a:bodyPr/>
        <a:lstStyle/>
        <a:p>
          <a:endParaRPr lang="ru-RU"/>
        </a:p>
      </dgm:t>
    </dgm:pt>
    <dgm:pt modelId="{7BDBB568-551D-4FF1-89FE-77BECBE2FCAE}" type="pres">
      <dgm:prSet presAssocID="{6DDEC708-E439-4AC2-BAF2-6AE4FC0862B7}" presName="connTx" presStyleLbl="parChTrans1D2" presStyleIdx="3" presStyleCnt="6"/>
      <dgm:spPr/>
      <dgm:t>
        <a:bodyPr/>
        <a:lstStyle/>
        <a:p>
          <a:endParaRPr lang="ru-RU"/>
        </a:p>
      </dgm:t>
    </dgm:pt>
    <dgm:pt modelId="{69B53048-3B39-4F4E-9A70-2995E8AA0E9E}" type="pres">
      <dgm:prSet presAssocID="{C20DDC63-BAE5-45F5-A02F-8CEEF1FA1F27}" presName="root2" presStyleCnt="0"/>
      <dgm:spPr/>
    </dgm:pt>
    <dgm:pt modelId="{37BE135E-EF44-4442-92C8-34362321E2EF}" type="pres">
      <dgm:prSet presAssocID="{C20DDC63-BAE5-45F5-A02F-8CEEF1FA1F27}" presName="LevelTwoTextNode" presStyleLbl="node2" presStyleIdx="3" presStyleCnt="6" custScaleX="252322" custScaleY="300296" custLinFactNeighborX="2525" custLinFactNeighborY="-43173">
        <dgm:presLayoutVars>
          <dgm:chPref val="3"/>
        </dgm:presLayoutVars>
      </dgm:prSet>
      <dgm:spPr/>
      <dgm:t>
        <a:bodyPr/>
        <a:lstStyle/>
        <a:p>
          <a:endParaRPr lang="ru-RU"/>
        </a:p>
      </dgm:t>
    </dgm:pt>
    <dgm:pt modelId="{1EB766D5-A150-475C-99CD-902BBD188401}" type="pres">
      <dgm:prSet presAssocID="{C20DDC63-BAE5-45F5-A02F-8CEEF1FA1F27}" presName="level3hierChild" presStyleCnt="0"/>
      <dgm:spPr/>
    </dgm:pt>
    <dgm:pt modelId="{C2833BF1-FACA-4805-9879-556438F724BF}" type="pres">
      <dgm:prSet presAssocID="{B7F5799C-AB6E-4E05-B03B-411E76E8E994}" presName="conn2-1" presStyleLbl="parChTrans1D2" presStyleIdx="4" presStyleCnt="6"/>
      <dgm:spPr/>
      <dgm:t>
        <a:bodyPr/>
        <a:lstStyle/>
        <a:p>
          <a:endParaRPr lang="ru-RU"/>
        </a:p>
      </dgm:t>
    </dgm:pt>
    <dgm:pt modelId="{FF229EE6-80B5-45F4-987F-3C8F78E638A4}" type="pres">
      <dgm:prSet presAssocID="{B7F5799C-AB6E-4E05-B03B-411E76E8E994}" presName="connTx" presStyleLbl="parChTrans1D2" presStyleIdx="4" presStyleCnt="6"/>
      <dgm:spPr/>
      <dgm:t>
        <a:bodyPr/>
        <a:lstStyle/>
        <a:p>
          <a:endParaRPr lang="ru-RU"/>
        </a:p>
      </dgm:t>
    </dgm:pt>
    <dgm:pt modelId="{2ADB900B-4B56-4808-A70D-8BE14EDBEA77}" type="pres">
      <dgm:prSet presAssocID="{121AACCE-D423-479B-86FD-020167064877}" presName="root2" presStyleCnt="0"/>
      <dgm:spPr/>
    </dgm:pt>
    <dgm:pt modelId="{D073CF9E-DE21-4EB0-B38E-BF9AEBC9723E}" type="pres">
      <dgm:prSet presAssocID="{121AACCE-D423-479B-86FD-020167064877}" presName="LevelTwoTextNode" presStyleLbl="node2" presStyleIdx="4" presStyleCnt="6" custScaleX="255255" custScaleY="296059" custLinFactNeighborX="4903" custLinFactNeighborY="-34631">
        <dgm:presLayoutVars>
          <dgm:chPref val="3"/>
        </dgm:presLayoutVars>
      </dgm:prSet>
      <dgm:spPr/>
      <dgm:t>
        <a:bodyPr/>
        <a:lstStyle/>
        <a:p>
          <a:endParaRPr lang="ru-RU"/>
        </a:p>
      </dgm:t>
    </dgm:pt>
    <dgm:pt modelId="{996B9285-0ED7-444C-A377-29C282D1F435}" type="pres">
      <dgm:prSet presAssocID="{121AACCE-D423-479B-86FD-020167064877}" presName="level3hierChild" presStyleCnt="0"/>
      <dgm:spPr/>
    </dgm:pt>
    <dgm:pt modelId="{AE512965-9ED6-4264-9507-D012CE0C53D9}" type="pres">
      <dgm:prSet presAssocID="{6CE9BF88-3E02-4455-AAF8-D39040A83BC8}" presName="conn2-1" presStyleLbl="parChTrans1D2" presStyleIdx="5" presStyleCnt="6"/>
      <dgm:spPr/>
      <dgm:t>
        <a:bodyPr/>
        <a:lstStyle/>
        <a:p>
          <a:endParaRPr lang="ru-RU"/>
        </a:p>
      </dgm:t>
    </dgm:pt>
    <dgm:pt modelId="{D7DBF51C-B277-472E-A325-5D667DBF2B72}" type="pres">
      <dgm:prSet presAssocID="{6CE9BF88-3E02-4455-AAF8-D39040A83BC8}" presName="connTx" presStyleLbl="parChTrans1D2" presStyleIdx="5" presStyleCnt="6"/>
      <dgm:spPr/>
      <dgm:t>
        <a:bodyPr/>
        <a:lstStyle/>
        <a:p>
          <a:endParaRPr lang="ru-RU"/>
        </a:p>
      </dgm:t>
    </dgm:pt>
    <dgm:pt modelId="{687B4960-287D-4261-941C-8AFF3B8574BE}" type="pres">
      <dgm:prSet presAssocID="{7F56DF9E-07BA-4E09-9E0F-BCA778DBF58A}" presName="root2" presStyleCnt="0"/>
      <dgm:spPr/>
    </dgm:pt>
    <dgm:pt modelId="{8ED61BD9-655F-4A02-93CB-F405DFFFF3EB}" type="pres">
      <dgm:prSet presAssocID="{7F56DF9E-07BA-4E09-9E0F-BCA778DBF58A}" presName="LevelTwoTextNode" presStyleLbl="node2" presStyleIdx="5" presStyleCnt="6" custScaleX="253494" custScaleY="271015" custLinFactNeighborX="4903" custLinFactNeighborY="-28927">
        <dgm:presLayoutVars>
          <dgm:chPref val="3"/>
        </dgm:presLayoutVars>
      </dgm:prSet>
      <dgm:spPr/>
      <dgm:t>
        <a:bodyPr/>
        <a:lstStyle/>
        <a:p>
          <a:endParaRPr lang="ru-RU"/>
        </a:p>
      </dgm:t>
    </dgm:pt>
    <dgm:pt modelId="{17FFE813-9836-4B4A-9C0D-8108310CDC3F}" type="pres">
      <dgm:prSet presAssocID="{7F56DF9E-07BA-4E09-9E0F-BCA778DBF58A}" presName="level3hierChild" presStyleCnt="0"/>
      <dgm:spPr/>
    </dgm:pt>
  </dgm:ptLst>
  <dgm:cxnLst>
    <dgm:cxn modelId="{37B4469B-24A2-4DA9-996E-4E2BDF4FA2E2}" srcId="{BD68BDF7-6C33-49CD-AE66-D957A1BF2FE3}" destId="{0E274120-92BC-4508-B4D6-DDE232375486}" srcOrd="0" destOrd="0" parTransId="{4CE7123F-41A5-4AFD-9DE1-9BF4E6D72A09}" sibTransId="{AD0B31DD-D29D-4CD8-AAF6-0508E72F7F71}"/>
    <dgm:cxn modelId="{8CBCC3A5-B9EC-4B6A-8A48-6051A2B2E95C}" type="presOf" srcId="{23DCD16C-5734-41D8-950D-E4C01D7BB57F}" destId="{14992265-0A96-436D-828D-93B362E1D1D8}" srcOrd="1" destOrd="0" presId="urn:microsoft.com/office/officeart/2008/layout/HorizontalMultiLevelHierarchy"/>
    <dgm:cxn modelId="{6F12FAA1-4B7A-4EC3-9D8A-6ECA7A834B2E}" srcId="{D76E6304-81A0-411A-8AF8-F0701F9AF010}" destId="{121AACCE-D423-479B-86FD-020167064877}" srcOrd="4" destOrd="0" parTransId="{B7F5799C-AB6E-4E05-B03B-411E76E8E994}" sibTransId="{C46EE0E9-88FB-441B-A842-929E89CAE6FE}"/>
    <dgm:cxn modelId="{E91F0EB5-B783-44F0-894D-B0C835BADF0E}" type="presOf" srcId="{5882C192-F990-4BF2-A5C9-E6679092C1AC}" destId="{2E03743C-98FA-48E1-AC66-58FCF71DA5F2}" srcOrd="1" destOrd="0" presId="urn:microsoft.com/office/officeart/2008/layout/HorizontalMultiLevelHierarchy"/>
    <dgm:cxn modelId="{AF957C75-A6BA-44AB-B840-516EBA2BDAE7}" type="presOf" srcId="{23DCD16C-5734-41D8-950D-E4C01D7BB57F}" destId="{DD595DCD-7112-4400-B170-6AA398D2A00C}" srcOrd="0" destOrd="0" presId="urn:microsoft.com/office/officeart/2008/layout/HorizontalMultiLevelHierarchy"/>
    <dgm:cxn modelId="{E3EDA91F-5AC2-4982-9144-76610F05EEA8}" type="presOf" srcId="{D76E6304-81A0-411A-8AF8-F0701F9AF010}" destId="{13A3E3C5-3793-4038-BCD5-40479BA3535D}" srcOrd="0" destOrd="0" presId="urn:microsoft.com/office/officeart/2008/layout/HorizontalMultiLevelHierarchy"/>
    <dgm:cxn modelId="{10F21769-0872-4777-B3E8-5E933EE1530B}" type="presOf" srcId="{A5A975EF-FA77-4762-B2B2-42FF6C642198}" destId="{0FC6F20C-C3BF-4F43-AA58-728021387A58}" srcOrd="0" destOrd="0" presId="urn:microsoft.com/office/officeart/2008/layout/HorizontalMultiLevelHierarchy"/>
    <dgm:cxn modelId="{2C586A51-0CAD-4C89-8A8E-8D3186C08B97}" type="presOf" srcId="{6C05310A-4278-499F-AC01-09258C4EABB9}" destId="{584805ED-F4AD-41AB-9263-61759CD7B085}" srcOrd="0" destOrd="0" presId="urn:microsoft.com/office/officeart/2008/layout/HorizontalMultiLevelHierarchy"/>
    <dgm:cxn modelId="{F986E2DC-C1AA-4673-AA94-3261C17D7C41}" type="presOf" srcId="{35A4880E-82B2-46DF-8EA0-9BFC6B3B3A05}" destId="{CAFC8D11-89D0-43D5-B6E8-4A9D70D58141}" srcOrd="1" destOrd="0" presId="urn:microsoft.com/office/officeart/2008/layout/HorizontalMultiLevelHierarchy"/>
    <dgm:cxn modelId="{BE4DB25D-7536-4818-B0D6-2B96F12A5D68}" type="presOf" srcId="{6CE9BF88-3E02-4455-AAF8-D39040A83BC8}" destId="{AE512965-9ED6-4264-9507-D012CE0C53D9}" srcOrd="0" destOrd="0" presId="urn:microsoft.com/office/officeart/2008/layout/HorizontalMultiLevelHierarchy"/>
    <dgm:cxn modelId="{6A45B578-1D8E-416B-8BBA-D2CCAD5F212B}" type="presOf" srcId="{B7F5799C-AB6E-4E05-B03B-411E76E8E994}" destId="{C2833BF1-FACA-4805-9879-556438F724BF}" srcOrd="0" destOrd="0" presId="urn:microsoft.com/office/officeart/2008/layout/HorizontalMultiLevelHierarchy"/>
    <dgm:cxn modelId="{0A151B29-2CFB-4EB6-9852-08A626180BC8}" type="presOf" srcId="{121AACCE-D423-479B-86FD-020167064877}" destId="{D073CF9E-DE21-4EB0-B38E-BF9AEBC9723E}" srcOrd="0" destOrd="0" presId="urn:microsoft.com/office/officeart/2008/layout/HorizontalMultiLevelHierarchy"/>
    <dgm:cxn modelId="{8E25EA0B-7664-4918-B198-199EE18C1EF7}" type="presOf" srcId="{4CE7123F-41A5-4AFD-9DE1-9BF4E6D72A09}" destId="{F2277AEE-D90C-48DE-84ED-C2C12D3F5F0F}" srcOrd="0" destOrd="0" presId="urn:microsoft.com/office/officeart/2008/layout/HorizontalMultiLevelHierarchy"/>
    <dgm:cxn modelId="{9E539035-9550-457F-B44C-8451594804A5}" type="presOf" srcId="{7F56DF9E-07BA-4E09-9E0F-BCA778DBF58A}" destId="{8ED61BD9-655F-4A02-93CB-F405DFFFF3EB}" srcOrd="0" destOrd="0" presId="urn:microsoft.com/office/officeart/2008/layout/HorizontalMultiLevelHierarchy"/>
    <dgm:cxn modelId="{78EB8251-79F0-4D2C-B517-65B2D78504DE}" type="presOf" srcId="{93FF7EB1-9BC4-476C-B9DC-E3183B02C95F}" destId="{2314C42A-0491-4C05-B1EE-78BC3CFFDAAF}" srcOrd="0" destOrd="0" presId="urn:microsoft.com/office/officeart/2008/layout/HorizontalMultiLevelHierarchy"/>
    <dgm:cxn modelId="{57841B5A-5913-4FE4-9A2B-AC5762C77DE6}" type="presOf" srcId="{608691B6-8C02-4AD3-9576-CBE7CBEA04B2}" destId="{D7AECF4D-3CB3-4E76-ACC5-1F4A08448017}" srcOrd="0" destOrd="0" presId="urn:microsoft.com/office/officeart/2008/layout/HorizontalMultiLevelHierarchy"/>
    <dgm:cxn modelId="{9A91BEDA-1CB2-488D-B76F-E98D61B25DBA}" srcId="{182298DA-829E-465F-8A3E-D20D8B617207}" destId="{D76E6304-81A0-411A-8AF8-F0701F9AF010}" srcOrd="0" destOrd="0" parTransId="{B923F61C-305E-460C-9B4E-EF65FDA6860B}" sibTransId="{ED532B1F-969C-462C-A600-BD5A5A1778C8}"/>
    <dgm:cxn modelId="{E3F09993-5180-462C-8597-36D321D0F324}" type="presOf" srcId="{0E274120-92BC-4508-B4D6-DDE232375486}" destId="{95C4D93A-408F-4944-A99F-433AA7FADE60}" srcOrd="0" destOrd="0" presId="urn:microsoft.com/office/officeart/2008/layout/HorizontalMultiLevelHierarchy"/>
    <dgm:cxn modelId="{E71B8864-AFC1-4619-818B-46F04E40E534}" type="presOf" srcId="{DE84A2C3-9A21-4623-B433-26CC6CF86318}" destId="{362F192C-8C4B-42DF-BCC0-EC34515AB7DD}" srcOrd="0" destOrd="0" presId="urn:microsoft.com/office/officeart/2008/layout/HorizontalMultiLevelHierarchy"/>
    <dgm:cxn modelId="{D35847DD-1000-4CA2-8853-092E0F683E35}" type="presOf" srcId="{6CE9BF88-3E02-4455-AAF8-D39040A83BC8}" destId="{D7DBF51C-B277-472E-A325-5D667DBF2B72}" srcOrd="1" destOrd="0" presId="urn:microsoft.com/office/officeart/2008/layout/HorizontalMultiLevelHierarchy"/>
    <dgm:cxn modelId="{A6E3811E-E4CA-4CD3-A41D-3CABA6172BE3}" srcId="{BD68BDF7-6C33-49CD-AE66-D957A1BF2FE3}" destId="{93FF7EB1-9BC4-476C-B9DC-E3183B02C95F}" srcOrd="2" destOrd="0" parTransId="{E5FA8E21-CCC5-430D-BF75-9ADE75F11AF3}" sibTransId="{7983B8D4-AD7D-4798-BD52-E61535AAC51D}"/>
    <dgm:cxn modelId="{6C264901-EFCD-4868-BC78-FE1B64ECA4C8}" type="presOf" srcId="{4CE7123F-41A5-4AFD-9DE1-9BF4E6D72A09}" destId="{8E8E9F20-375E-49AD-ADBE-6EE807211656}" srcOrd="1" destOrd="0" presId="urn:microsoft.com/office/officeart/2008/layout/HorizontalMultiLevelHierarchy"/>
    <dgm:cxn modelId="{6FB085E7-17BB-4C1E-B380-43AE94AC5BFE}" srcId="{D76E6304-81A0-411A-8AF8-F0701F9AF010}" destId="{C20DDC63-BAE5-45F5-A02F-8CEEF1FA1F27}" srcOrd="3" destOrd="0" parTransId="{6DDEC708-E439-4AC2-BAF2-6AE4FC0862B7}" sibTransId="{93CDB676-F5DD-4F92-AB5E-12247C72F8F2}"/>
    <dgm:cxn modelId="{92BDD7F5-AD76-4743-9F0A-964057E212A4}" srcId="{BD68BDF7-6C33-49CD-AE66-D957A1BF2FE3}" destId="{DC9EAEFB-22E1-4434-94DF-53EFFDC9187C}" srcOrd="1" destOrd="0" parTransId="{35A4880E-82B2-46DF-8EA0-9BFC6B3B3A05}" sibTransId="{8684F77B-3307-4936-92CE-5449F60D1C78}"/>
    <dgm:cxn modelId="{4766AB4F-F6F7-4B5B-A228-19770D8BDE3E}" type="presOf" srcId="{5882C192-F990-4BF2-A5C9-E6679092C1AC}" destId="{9EC61331-F34A-47EE-BDB1-8AC4566F4BB8}" srcOrd="0" destOrd="0" presId="urn:microsoft.com/office/officeart/2008/layout/HorizontalMultiLevelHierarchy"/>
    <dgm:cxn modelId="{385E04FC-4383-4A4C-B0B5-8A832DE87350}" type="presOf" srcId="{182298DA-829E-465F-8A3E-D20D8B617207}" destId="{A81A3B7D-E766-4A13-84D7-39BADD6B4875}" srcOrd="0" destOrd="0" presId="urn:microsoft.com/office/officeart/2008/layout/HorizontalMultiLevelHierarchy"/>
    <dgm:cxn modelId="{4AD79EBC-9123-4C32-AB83-B28677654DEC}" type="presOf" srcId="{E5FA8E21-CCC5-430D-BF75-9ADE75F11AF3}" destId="{BFEB00A5-0787-4E99-A071-C3F382EF5C02}" srcOrd="0" destOrd="0" presId="urn:microsoft.com/office/officeart/2008/layout/HorizontalMultiLevelHierarchy"/>
    <dgm:cxn modelId="{B47E02B2-18D2-4AFD-B95C-4F22DFEBF241}" type="presOf" srcId="{C20DDC63-BAE5-45F5-A02F-8CEEF1FA1F27}" destId="{37BE135E-EF44-4442-92C8-34362321E2EF}" srcOrd="0" destOrd="0" presId="urn:microsoft.com/office/officeart/2008/layout/HorizontalMultiLevelHierarchy"/>
    <dgm:cxn modelId="{17971A47-90E5-4176-A0EA-8D2DF6DA2D2E}" srcId="{D76E6304-81A0-411A-8AF8-F0701F9AF010}" destId="{608691B6-8C02-4AD3-9576-CBE7CBEA04B2}" srcOrd="2" destOrd="0" parTransId="{5882C192-F990-4BF2-A5C9-E6679092C1AC}" sibTransId="{BEEAA873-EA4A-407D-8313-4599A1C25A19}"/>
    <dgm:cxn modelId="{493C5DD9-F98A-4DED-B4D8-6319B5415358}" srcId="{D76E6304-81A0-411A-8AF8-F0701F9AF010}" destId="{BD68BDF7-6C33-49CD-AE66-D957A1BF2FE3}" srcOrd="0" destOrd="0" parTransId="{DE84A2C3-9A21-4623-B433-26CC6CF86318}" sibTransId="{B3DE4F54-3129-4C20-A84E-328446A32B77}"/>
    <dgm:cxn modelId="{5A3328EE-6343-47E0-9986-1027F7559986}" type="presOf" srcId="{DE84A2C3-9A21-4623-B433-26CC6CF86318}" destId="{6169F0F2-4A5B-4E3A-A0FD-80597726AB85}" srcOrd="1" destOrd="0" presId="urn:microsoft.com/office/officeart/2008/layout/HorizontalMultiLevelHierarchy"/>
    <dgm:cxn modelId="{633D5D5F-DB9C-4F0A-BEBD-31E4AD7D8BA4}" srcId="{D76E6304-81A0-411A-8AF8-F0701F9AF010}" destId="{7F56DF9E-07BA-4E09-9E0F-BCA778DBF58A}" srcOrd="5" destOrd="0" parTransId="{6CE9BF88-3E02-4455-AAF8-D39040A83BC8}" sibTransId="{0A29F8FF-7C1C-4B0D-BBAB-CE088E2E9107}"/>
    <dgm:cxn modelId="{314828D2-8A73-4209-99F1-5F76AB1E4060}" type="presOf" srcId="{35A4880E-82B2-46DF-8EA0-9BFC6B3B3A05}" destId="{7C1F743F-D66A-488D-86BD-76E13D3C16AD}" srcOrd="0" destOrd="0" presId="urn:microsoft.com/office/officeart/2008/layout/HorizontalMultiLevelHierarchy"/>
    <dgm:cxn modelId="{C3B6FB46-9572-4187-9776-D8A80FDADE5F}" type="presOf" srcId="{C2099709-A39E-4300-9232-DA61C96DF75A}" destId="{ECE78324-694F-482D-92A1-8C5DA96B3A13}" srcOrd="0" destOrd="0" presId="urn:microsoft.com/office/officeart/2008/layout/HorizontalMultiLevelHierarchy"/>
    <dgm:cxn modelId="{0365717E-CC8A-4439-B0A0-8C9964BD0554}" type="presOf" srcId="{A5A975EF-FA77-4762-B2B2-42FF6C642198}" destId="{BA3EF7C9-8899-4A75-81D4-E3CBA2A25A1F}" srcOrd="1" destOrd="0" presId="urn:microsoft.com/office/officeart/2008/layout/HorizontalMultiLevelHierarchy"/>
    <dgm:cxn modelId="{A3F89483-1177-4CB0-9BF7-780F1003F8DE}" type="presOf" srcId="{BD68BDF7-6C33-49CD-AE66-D957A1BF2FE3}" destId="{2F35BFA2-7FB9-4EE7-8E16-66D3CBAF78C8}" srcOrd="0" destOrd="0" presId="urn:microsoft.com/office/officeart/2008/layout/HorizontalMultiLevelHierarchy"/>
    <dgm:cxn modelId="{DDDAEE43-E34E-43E7-BE19-05A9EF538FD1}" type="presOf" srcId="{6DDEC708-E439-4AC2-BAF2-6AE4FC0862B7}" destId="{7BDBB568-551D-4FF1-89FE-77BECBE2FCAE}" srcOrd="1" destOrd="0" presId="urn:microsoft.com/office/officeart/2008/layout/HorizontalMultiLevelHierarchy"/>
    <dgm:cxn modelId="{93D473F6-4DF2-4E04-B848-C153CF767139}" type="presOf" srcId="{DC9EAEFB-22E1-4434-94DF-53EFFDC9187C}" destId="{87EFEBC9-6365-47E2-B988-E38DC8E88828}" srcOrd="0" destOrd="0" presId="urn:microsoft.com/office/officeart/2008/layout/HorizontalMultiLevelHierarchy"/>
    <dgm:cxn modelId="{0EB36538-FAC2-4587-A828-A03B24AD28F9}" type="presOf" srcId="{6DDEC708-E439-4AC2-BAF2-6AE4FC0862B7}" destId="{FFB79B93-BB67-47A5-AC43-2067955AE52D}" srcOrd="0" destOrd="0" presId="urn:microsoft.com/office/officeart/2008/layout/HorizontalMultiLevelHierarchy"/>
    <dgm:cxn modelId="{B6FD59EA-1918-4252-A64D-B7D51D86B2FC}" srcId="{BD68BDF7-6C33-49CD-AE66-D957A1BF2FE3}" destId="{C2099709-A39E-4300-9232-DA61C96DF75A}" srcOrd="3" destOrd="0" parTransId="{23DCD16C-5734-41D8-950D-E4C01D7BB57F}" sibTransId="{7CC8E626-0CC8-4A7F-A7A6-53137AD4B554}"/>
    <dgm:cxn modelId="{F1F4D75E-B7C0-4AF8-B9F5-2FB44C237056}" type="presOf" srcId="{E5FA8E21-CCC5-430D-BF75-9ADE75F11AF3}" destId="{921857EA-98EA-42C2-9F17-9DA3F2925C28}" srcOrd="1" destOrd="0" presId="urn:microsoft.com/office/officeart/2008/layout/HorizontalMultiLevelHierarchy"/>
    <dgm:cxn modelId="{501BCA47-E961-4B30-BFED-563B06AE929C}" srcId="{D76E6304-81A0-411A-8AF8-F0701F9AF010}" destId="{6C05310A-4278-499F-AC01-09258C4EABB9}" srcOrd="1" destOrd="0" parTransId="{A5A975EF-FA77-4762-B2B2-42FF6C642198}" sibTransId="{3B3B24BF-214A-4883-A956-C580406B6878}"/>
    <dgm:cxn modelId="{574A53B2-A0A4-4F70-8CA4-1EE85848F857}" type="presOf" srcId="{B7F5799C-AB6E-4E05-B03B-411E76E8E994}" destId="{FF229EE6-80B5-45F4-987F-3C8F78E638A4}" srcOrd="1" destOrd="0" presId="urn:microsoft.com/office/officeart/2008/layout/HorizontalMultiLevelHierarchy"/>
    <dgm:cxn modelId="{47ED3010-6444-4C81-A9D7-00FB5F2A19BF}" type="presParOf" srcId="{A81A3B7D-E766-4A13-84D7-39BADD6B4875}" destId="{60DEE1A7-CD49-44E9-8878-0E72851F421E}" srcOrd="0" destOrd="0" presId="urn:microsoft.com/office/officeart/2008/layout/HorizontalMultiLevelHierarchy"/>
    <dgm:cxn modelId="{E10D4CE1-D9D8-4F77-B294-51B4581A7CB3}" type="presParOf" srcId="{60DEE1A7-CD49-44E9-8878-0E72851F421E}" destId="{13A3E3C5-3793-4038-BCD5-40479BA3535D}" srcOrd="0" destOrd="0" presId="urn:microsoft.com/office/officeart/2008/layout/HorizontalMultiLevelHierarchy"/>
    <dgm:cxn modelId="{31FAB760-21F4-4E57-BAE6-CB1A20ACFA7E}" type="presParOf" srcId="{60DEE1A7-CD49-44E9-8878-0E72851F421E}" destId="{614763DB-D0EB-4C7C-879F-62DB70DF0F11}" srcOrd="1" destOrd="0" presId="urn:microsoft.com/office/officeart/2008/layout/HorizontalMultiLevelHierarchy"/>
    <dgm:cxn modelId="{3DDAE42F-AEBD-416A-AAD2-BA9A4C49B05F}" type="presParOf" srcId="{614763DB-D0EB-4C7C-879F-62DB70DF0F11}" destId="{362F192C-8C4B-42DF-BCC0-EC34515AB7DD}" srcOrd="0" destOrd="0" presId="urn:microsoft.com/office/officeart/2008/layout/HorizontalMultiLevelHierarchy"/>
    <dgm:cxn modelId="{AE2421B7-93CA-4080-B55C-25C4F1E359B0}" type="presParOf" srcId="{362F192C-8C4B-42DF-BCC0-EC34515AB7DD}" destId="{6169F0F2-4A5B-4E3A-A0FD-80597726AB85}" srcOrd="0" destOrd="0" presId="urn:microsoft.com/office/officeart/2008/layout/HorizontalMultiLevelHierarchy"/>
    <dgm:cxn modelId="{4DED1479-EE64-45BD-9860-518F48595970}" type="presParOf" srcId="{614763DB-D0EB-4C7C-879F-62DB70DF0F11}" destId="{DFBEC64E-302E-426A-9740-075BB9F1E228}" srcOrd="1" destOrd="0" presId="urn:microsoft.com/office/officeart/2008/layout/HorizontalMultiLevelHierarchy"/>
    <dgm:cxn modelId="{C0605461-3EFA-4FB4-855A-4D9AAAEBDFA6}" type="presParOf" srcId="{DFBEC64E-302E-426A-9740-075BB9F1E228}" destId="{2F35BFA2-7FB9-4EE7-8E16-66D3CBAF78C8}" srcOrd="0" destOrd="0" presId="urn:microsoft.com/office/officeart/2008/layout/HorizontalMultiLevelHierarchy"/>
    <dgm:cxn modelId="{FFB9F63D-A953-40A1-8C05-55E647C5E92B}" type="presParOf" srcId="{DFBEC64E-302E-426A-9740-075BB9F1E228}" destId="{8688FEB2-820A-4AC3-BCF0-34E8B11B4EA1}" srcOrd="1" destOrd="0" presId="urn:microsoft.com/office/officeart/2008/layout/HorizontalMultiLevelHierarchy"/>
    <dgm:cxn modelId="{530BEE76-2059-4FCC-8CFB-54A25DA4C12B}" type="presParOf" srcId="{8688FEB2-820A-4AC3-BCF0-34E8B11B4EA1}" destId="{F2277AEE-D90C-48DE-84ED-C2C12D3F5F0F}" srcOrd="0" destOrd="0" presId="urn:microsoft.com/office/officeart/2008/layout/HorizontalMultiLevelHierarchy"/>
    <dgm:cxn modelId="{D551A16F-CEBA-4EE7-A0B9-120421124BF1}" type="presParOf" srcId="{F2277AEE-D90C-48DE-84ED-C2C12D3F5F0F}" destId="{8E8E9F20-375E-49AD-ADBE-6EE807211656}" srcOrd="0" destOrd="0" presId="urn:microsoft.com/office/officeart/2008/layout/HorizontalMultiLevelHierarchy"/>
    <dgm:cxn modelId="{C8F0436B-F3C5-4B1A-BFF2-75DC10BF6D34}" type="presParOf" srcId="{8688FEB2-820A-4AC3-BCF0-34E8B11B4EA1}" destId="{A27A85AE-73B1-4893-B76B-CDE5B3693B83}" srcOrd="1" destOrd="0" presId="urn:microsoft.com/office/officeart/2008/layout/HorizontalMultiLevelHierarchy"/>
    <dgm:cxn modelId="{7B5A1006-9AD7-428D-A71B-C8E48D329484}" type="presParOf" srcId="{A27A85AE-73B1-4893-B76B-CDE5B3693B83}" destId="{95C4D93A-408F-4944-A99F-433AA7FADE60}" srcOrd="0" destOrd="0" presId="urn:microsoft.com/office/officeart/2008/layout/HorizontalMultiLevelHierarchy"/>
    <dgm:cxn modelId="{A004CEE3-49EC-4465-99C6-DCFE206C56E4}" type="presParOf" srcId="{A27A85AE-73B1-4893-B76B-CDE5B3693B83}" destId="{C9AEF9BF-319B-45AA-8721-AEBFF0A499EC}" srcOrd="1" destOrd="0" presId="urn:microsoft.com/office/officeart/2008/layout/HorizontalMultiLevelHierarchy"/>
    <dgm:cxn modelId="{BDBA40BE-C6AC-4F8C-B710-F125BFD0D887}" type="presParOf" srcId="{8688FEB2-820A-4AC3-BCF0-34E8B11B4EA1}" destId="{7C1F743F-D66A-488D-86BD-76E13D3C16AD}" srcOrd="2" destOrd="0" presId="urn:microsoft.com/office/officeart/2008/layout/HorizontalMultiLevelHierarchy"/>
    <dgm:cxn modelId="{DC11EB8A-3277-4DF2-BAF1-169AA27A4C4E}" type="presParOf" srcId="{7C1F743F-D66A-488D-86BD-76E13D3C16AD}" destId="{CAFC8D11-89D0-43D5-B6E8-4A9D70D58141}" srcOrd="0" destOrd="0" presId="urn:microsoft.com/office/officeart/2008/layout/HorizontalMultiLevelHierarchy"/>
    <dgm:cxn modelId="{33749467-FB4A-46B3-A952-92E37A7D6277}" type="presParOf" srcId="{8688FEB2-820A-4AC3-BCF0-34E8B11B4EA1}" destId="{0D1A9776-3349-48A0-8D5C-85713F7E0297}" srcOrd="3" destOrd="0" presId="urn:microsoft.com/office/officeart/2008/layout/HorizontalMultiLevelHierarchy"/>
    <dgm:cxn modelId="{CC5FEBB6-EBCC-486C-8705-CDB37356C0B9}" type="presParOf" srcId="{0D1A9776-3349-48A0-8D5C-85713F7E0297}" destId="{87EFEBC9-6365-47E2-B988-E38DC8E88828}" srcOrd="0" destOrd="0" presId="urn:microsoft.com/office/officeart/2008/layout/HorizontalMultiLevelHierarchy"/>
    <dgm:cxn modelId="{A44088B3-D64B-478C-B5CD-BFB8679922D3}" type="presParOf" srcId="{0D1A9776-3349-48A0-8D5C-85713F7E0297}" destId="{5D241400-24F7-459F-BA9C-A0786B630EE7}" srcOrd="1" destOrd="0" presId="urn:microsoft.com/office/officeart/2008/layout/HorizontalMultiLevelHierarchy"/>
    <dgm:cxn modelId="{6E03E7F2-69B8-4388-811F-A52B65D0BFBB}" type="presParOf" srcId="{8688FEB2-820A-4AC3-BCF0-34E8B11B4EA1}" destId="{BFEB00A5-0787-4E99-A071-C3F382EF5C02}" srcOrd="4" destOrd="0" presId="urn:microsoft.com/office/officeart/2008/layout/HorizontalMultiLevelHierarchy"/>
    <dgm:cxn modelId="{BF619598-E7F0-4211-884A-A194ED7801D3}" type="presParOf" srcId="{BFEB00A5-0787-4E99-A071-C3F382EF5C02}" destId="{921857EA-98EA-42C2-9F17-9DA3F2925C28}" srcOrd="0" destOrd="0" presId="urn:microsoft.com/office/officeart/2008/layout/HorizontalMultiLevelHierarchy"/>
    <dgm:cxn modelId="{4497ADA2-AE9D-47D5-B069-441B9338F4FB}" type="presParOf" srcId="{8688FEB2-820A-4AC3-BCF0-34E8B11B4EA1}" destId="{B0CFA5FB-609A-4471-8DC5-FFDC56AE0A2F}" srcOrd="5" destOrd="0" presId="urn:microsoft.com/office/officeart/2008/layout/HorizontalMultiLevelHierarchy"/>
    <dgm:cxn modelId="{36931430-0706-4445-93F3-B4EB2106F08B}" type="presParOf" srcId="{B0CFA5FB-609A-4471-8DC5-FFDC56AE0A2F}" destId="{2314C42A-0491-4C05-B1EE-78BC3CFFDAAF}" srcOrd="0" destOrd="0" presId="urn:microsoft.com/office/officeart/2008/layout/HorizontalMultiLevelHierarchy"/>
    <dgm:cxn modelId="{B289866C-45E9-4DFE-9BFE-CAE7586FB1FF}" type="presParOf" srcId="{B0CFA5FB-609A-4471-8DC5-FFDC56AE0A2F}" destId="{0054A960-CB6E-4BDD-9F9D-E9E9FD1AD40C}" srcOrd="1" destOrd="0" presId="urn:microsoft.com/office/officeart/2008/layout/HorizontalMultiLevelHierarchy"/>
    <dgm:cxn modelId="{A6503478-802A-4B93-9EF4-A89BEFB51561}" type="presParOf" srcId="{8688FEB2-820A-4AC3-BCF0-34E8B11B4EA1}" destId="{DD595DCD-7112-4400-B170-6AA398D2A00C}" srcOrd="6" destOrd="0" presId="urn:microsoft.com/office/officeart/2008/layout/HorizontalMultiLevelHierarchy"/>
    <dgm:cxn modelId="{E32DB751-FFD3-436C-A553-95D6DD649FD1}" type="presParOf" srcId="{DD595DCD-7112-4400-B170-6AA398D2A00C}" destId="{14992265-0A96-436D-828D-93B362E1D1D8}" srcOrd="0" destOrd="0" presId="urn:microsoft.com/office/officeart/2008/layout/HorizontalMultiLevelHierarchy"/>
    <dgm:cxn modelId="{C261644B-820C-4D19-BA57-6D05B2D63E44}" type="presParOf" srcId="{8688FEB2-820A-4AC3-BCF0-34E8B11B4EA1}" destId="{24063078-BC29-4D97-B7EA-9884C4DF7AE8}" srcOrd="7" destOrd="0" presId="urn:microsoft.com/office/officeart/2008/layout/HorizontalMultiLevelHierarchy"/>
    <dgm:cxn modelId="{1EAD8400-2E01-4175-A2AB-C635AAEBC9CD}" type="presParOf" srcId="{24063078-BC29-4D97-B7EA-9884C4DF7AE8}" destId="{ECE78324-694F-482D-92A1-8C5DA96B3A13}" srcOrd="0" destOrd="0" presId="urn:microsoft.com/office/officeart/2008/layout/HorizontalMultiLevelHierarchy"/>
    <dgm:cxn modelId="{1E605869-2765-4A19-834A-12CFB1C9DAD7}" type="presParOf" srcId="{24063078-BC29-4D97-B7EA-9884C4DF7AE8}" destId="{B267D98E-9117-47DC-9EA4-6709E9F8C12E}" srcOrd="1" destOrd="0" presId="urn:microsoft.com/office/officeart/2008/layout/HorizontalMultiLevelHierarchy"/>
    <dgm:cxn modelId="{8123C876-0C67-4DCA-A0DA-BD472FC7BDE2}" type="presParOf" srcId="{614763DB-D0EB-4C7C-879F-62DB70DF0F11}" destId="{0FC6F20C-C3BF-4F43-AA58-728021387A58}" srcOrd="2" destOrd="0" presId="urn:microsoft.com/office/officeart/2008/layout/HorizontalMultiLevelHierarchy"/>
    <dgm:cxn modelId="{8A8132BD-8098-47F0-8837-67EEA00BFD63}" type="presParOf" srcId="{0FC6F20C-C3BF-4F43-AA58-728021387A58}" destId="{BA3EF7C9-8899-4A75-81D4-E3CBA2A25A1F}" srcOrd="0" destOrd="0" presId="urn:microsoft.com/office/officeart/2008/layout/HorizontalMultiLevelHierarchy"/>
    <dgm:cxn modelId="{239C29DF-01D7-48B4-B340-A23A20188395}" type="presParOf" srcId="{614763DB-D0EB-4C7C-879F-62DB70DF0F11}" destId="{D4B2D46D-5EA8-4D56-8721-A8F9643FEA31}" srcOrd="3" destOrd="0" presId="urn:microsoft.com/office/officeart/2008/layout/HorizontalMultiLevelHierarchy"/>
    <dgm:cxn modelId="{2A589C39-F4B4-47D0-8442-F55E6A4FEF5C}" type="presParOf" srcId="{D4B2D46D-5EA8-4D56-8721-A8F9643FEA31}" destId="{584805ED-F4AD-41AB-9263-61759CD7B085}" srcOrd="0" destOrd="0" presId="urn:microsoft.com/office/officeart/2008/layout/HorizontalMultiLevelHierarchy"/>
    <dgm:cxn modelId="{415A62FE-9FF5-4885-A8D8-CE5F00216841}" type="presParOf" srcId="{D4B2D46D-5EA8-4D56-8721-A8F9643FEA31}" destId="{0A9574A6-AA35-4341-B908-B6EEC6EF69D3}" srcOrd="1" destOrd="0" presId="urn:microsoft.com/office/officeart/2008/layout/HorizontalMultiLevelHierarchy"/>
    <dgm:cxn modelId="{ECD2322D-CA0F-4ACD-98CA-B40617543916}" type="presParOf" srcId="{614763DB-D0EB-4C7C-879F-62DB70DF0F11}" destId="{9EC61331-F34A-47EE-BDB1-8AC4566F4BB8}" srcOrd="4" destOrd="0" presId="urn:microsoft.com/office/officeart/2008/layout/HorizontalMultiLevelHierarchy"/>
    <dgm:cxn modelId="{EE00AB0F-EBC5-45F8-B499-9E6BC9930D51}" type="presParOf" srcId="{9EC61331-F34A-47EE-BDB1-8AC4566F4BB8}" destId="{2E03743C-98FA-48E1-AC66-58FCF71DA5F2}" srcOrd="0" destOrd="0" presId="urn:microsoft.com/office/officeart/2008/layout/HorizontalMultiLevelHierarchy"/>
    <dgm:cxn modelId="{CDBBF194-8B46-4F8E-97D1-F5BCDAA881AA}" type="presParOf" srcId="{614763DB-D0EB-4C7C-879F-62DB70DF0F11}" destId="{EA858E2D-3DA3-4456-9D70-56D64192C0F6}" srcOrd="5" destOrd="0" presId="urn:microsoft.com/office/officeart/2008/layout/HorizontalMultiLevelHierarchy"/>
    <dgm:cxn modelId="{C5B9093C-9EF1-43DD-8946-00F3A9CF7D9C}" type="presParOf" srcId="{EA858E2D-3DA3-4456-9D70-56D64192C0F6}" destId="{D7AECF4D-3CB3-4E76-ACC5-1F4A08448017}" srcOrd="0" destOrd="0" presId="urn:microsoft.com/office/officeart/2008/layout/HorizontalMultiLevelHierarchy"/>
    <dgm:cxn modelId="{197A974E-9A53-4C05-9BDD-1F4B42009806}" type="presParOf" srcId="{EA858E2D-3DA3-4456-9D70-56D64192C0F6}" destId="{C2470D72-3540-435B-B846-50493679589C}" srcOrd="1" destOrd="0" presId="urn:microsoft.com/office/officeart/2008/layout/HorizontalMultiLevelHierarchy"/>
    <dgm:cxn modelId="{B3E38787-438D-486A-841A-DABBEC6D7EF5}" type="presParOf" srcId="{614763DB-D0EB-4C7C-879F-62DB70DF0F11}" destId="{FFB79B93-BB67-47A5-AC43-2067955AE52D}" srcOrd="6" destOrd="0" presId="urn:microsoft.com/office/officeart/2008/layout/HorizontalMultiLevelHierarchy"/>
    <dgm:cxn modelId="{E9194FDE-8114-453F-997B-D82532147EFA}" type="presParOf" srcId="{FFB79B93-BB67-47A5-AC43-2067955AE52D}" destId="{7BDBB568-551D-4FF1-89FE-77BECBE2FCAE}" srcOrd="0" destOrd="0" presId="urn:microsoft.com/office/officeart/2008/layout/HorizontalMultiLevelHierarchy"/>
    <dgm:cxn modelId="{3A6A5D4E-9A7D-45BE-BF4B-9D63F7D36707}" type="presParOf" srcId="{614763DB-D0EB-4C7C-879F-62DB70DF0F11}" destId="{69B53048-3B39-4F4E-9A70-2995E8AA0E9E}" srcOrd="7" destOrd="0" presId="urn:microsoft.com/office/officeart/2008/layout/HorizontalMultiLevelHierarchy"/>
    <dgm:cxn modelId="{78EBC3F5-DD22-48DC-8B15-8C4961B10697}" type="presParOf" srcId="{69B53048-3B39-4F4E-9A70-2995E8AA0E9E}" destId="{37BE135E-EF44-4442-92C8-34362321E2EF}" srcOrd="0" destOrd="0" presId="urn:microsoft.com/office/officeart/2008/layout/HorizontalMultiLevelHierarchy"/>
    <dgm:cxn modelId="{2605EA81-8182-49C2-B05F-12B451BD657D}" type="presParOf" srcId="{69B53048-3B39-4F4E-9A70-2995E8AA0E9E}" destId="{1EB766D5-A150-475C-99CD-902BBD188401}" srcOrd="1" destOrd="0" presId="urn:microsoft.com/office/officeart/2008/layout/HorizontalMultiLevelHierarchy"/>
    <dgm:cxn modelId="{A541B9AA-C554-4178-B866-111665B5FE26}" type="presParOf" srcId="{614763DB-D0EB-4C7C-879F-62DB70DF0F11}" destId="{C2833BF1-FACA-4805-9879-556438F724BF}" srcOrd="8" destOrd="0" presId="urn:microsoft.com/office/officeart/2008/layout/HorizontalMultiLevelHierarchy"/>
    <dgm:cxn modelId="{FAF929F4-9352-4DA9-B10B-B3D46DC06E22}" type="presParOf" srcId="{C2833BF1-FACA-4805-9879-556438F724BF}" destId="{FF229EE6-80B5-45F4-987F-3C8F78E638A4}" srcOrd="0" destOrd="0" presId="urn:microsoft.com/office/officeart/2008/layout/HorizontalMultiLevelHierarchy"/>
    <dgm:cxn modelId="{59AB53C6-41F6-4871-BA23-A69364E9D24B}" type="presParOf" srcId="{614763DB-D0EB-4C7C-879F-62DB70DF0F11}" destId="{2ADB900B-4B56-4808-A70D-8BE14EDBEA77}" srcOrd="9" destOrd="0" presId="urn:microsoft.com/office/officeart/2008/layout/HorizontalMultiLevelHierarchy"/>
    <dgm:cxn modelId="{D3868F86-4F69-4FF3-B18C-28DC492C1B32}" type="presParOf" srcId="{2ADB900B-4B56-4808-A70D-8BE14EDBEA77}" destId="{D073CF9E-DE21-4EB0-B38E-BF9AEBC9723E}" srcOrd="0" destOrd="0" presId="urn:microsoft.com/office/officeart/2008/layout/HorizontalMultiLevelHierarchy"/>
    <dgm:cxn modelId="{C6959E70-251C-43CB-9835-5AAFA1728DDA}" type="presParOf" srcId="{2ADB900B-4B56-4808-A70D-8BE14EDBEA77}" destId="{996B9285-0ED7-444C-A377-29C282D1F435}" srcOrd="1" destOrd="0" presId="urn:microsoft.com/office/officeart/2008/layout/HorizontalMultiLevelHierarchy"/>
    <dgm:cxn modelId="{22D48581-50FC-4E95-9916-CFA91EBFCF6A}" type="presParOf" srcId="{614763DB-D0EB-4C7C-879F-62DB70DF0F11}" destId="{AE512965-9ED6-4264-9507-D012CE0C53D9}" srcOrd="10" destOrd="0" presId="urn:microsoft.com/office/officeart/2008/layout/HorizontalMultiLevelHierarchy"/>
    <dgm:cxn modelId="{1A1D5611-5BDC-473E-9E8C-59E33FD0EF9B}" type="presParOf" srcId="{AE512965-9ED6-4264-9507-D012CE0C53D9}" destId="{D7DBF51C-B277-472E-A325-5D667DBF2B72}" srcOrd="0" destOrd="0" presId="urn:microsoft.com/office/officeart/2008/layout/HorizontalMultiLevelHierarchy"/>
    <dgm:cxn modelId="{8CB02DFB-F026-4C88-B550-D984D639DD92}" type="presParOf" srcId="{614763DB-D0EB-4C7C-879F-62DB70DF0F11}" destId="{687B4960-287D-4261-941C-8AFF3B8574BE}" srcOrd="11" destOrd="0" presId="urn:microsoft.com/office/officeart/2008/layout/HorizontalMultiLevelHierarchy"/>
    <dgm:cxn modelId="{6098C832-77D7-455B-8139-7C326585D8AA}" type="presParOf" srcId="{687B4960-287D-4261-941C-8AFF3B8574BE}" destId="{8ED61BD9-655F-4A02-93CB-F405DFFFF3EB}" srcOrd="0" destOrd="0" presId="urn:microsoft.com/office/officeart/2008/layout/HorizontalMultiLevelHierarchy"/>
    <dgm:cxn modelId="{9C4D1489-D076-47BE-A0C7-D8FF357A1725}" type="presParOf" srcId="{687B4960-287D-4261-941C-8AFF3B8574BE}" destId="{17FFE813-9836-4B4A-9C0D-8108310CDC3F}" srcOrd="1" destOrd="0" presId="urn:microsoft.com/office/officeart/2008/layout/HorizontalMultiLevelHierarchy"/>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12965-9ED6-4264-9507-D012CE0C53D9}">
      <dsp:nvSpPr>
        <dsp:cNvPr id="0" name=""/>
        <dsp:cNvSpPr/>
      </dsp:nvSpPr>
      <dsp:spPr>
        <a:xfrm>
          <a:off x="2577292" y="3791327"/>
          <a:ext cx="228075" cy="2307693"/>
        </a:xfrm>
        <a:custGeom>
          <a:avLst/>
          <a:gdLst/>
          <a:ahLst/>
          <a:cxnLst/>
          <a:rect l="0" t="0" r="0" b="0"/>
          <a:pathLst>
            <a:path>
              <a:moveTo>
                <a:pt x="0" y="0"/>
              </a:moveTo>
              <a:lnTo>
                <a:pt x="114037" y="0"/>
              </a:lnTo>
              <a:lnTo>
                <a:pt x="114037" y="2307693"/>
              </a:lnTo>
              <a:lnTo>
                <a:pt x="228075" y="230769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ru-RU" sz="800" kern="1200"/>
        </a:p>
      </dsp:txBody>
      <dsp:txXfrm>
        <a:off x="2633356" y="4887201"/>
        <a:ext cx="115946" cy="115946"/>
      </dsp:txXfrm>
    </dsp:sp>
    <dsp:sp modelId="{C2833BF1-FACA-4805-9879-556438F724BF}">
      <dsp:nvSpPr>
        <dsp:cNvPr id="0" name=""/>
        <dsp:cNvSpPr/>
      </dsp:nvSpPr>
      <dsp:spPr>
        <a:xfrm>
          <a:off x="2577292" y="3791327"/>
          <a:ext cx="228075" cy="1417029"/>
        </a:xfrm>
        <a:custGeom>
          <a:avLst/>
          <a:gdLst/>
          <a:ahLst/>
          <a:cxnLst/>
          <a:rect l="0" t="0" r="0" b="0"/>
          <a:pathLst>
            <a:path>
              <a:moveTo>
                <a:pt x="0" y="0"/>
              </a:moveTo>
              <a:lnTo>
                <a:pt x="114037" y="0"/>
              </a:lnTo>
              <a:lnTo>
                <a:pt x="114037" y="1417029"/>
              </a:lnTo>
              <a:lnTo>
                <a:pt x="228075" y="141702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655448" y="4463961"/>
        <a:ext cx="71763" cy="71763"/>
      </dsp:txXfrm>
    </dsp:sp>
    <dsp:sp modelId="{FFB79B93-BB67-47A5-AC43-2067955AE52D}">
      <dsp:nvSpPr>
        <dsp:cNvPr id="0" name=""/>
        <dsp:cNvSpPr/>
      </dsp:nvSpPr>
      <dsp:spPr>
        <a:xfrm>
          <a:off x="2577292" y="3791327"/>
          <a:ext cx="205968" cy="476825"/>
        </a:xfrm>
        <a:custGeom>
          <a:avLst/>
          <a:gdLst/>
          <a:ahLst/>
          <a:cxnLst/>
          <a:rect l="0" t="0" r="0" b="0"/>
          <a:pathLst>
            <a:path>
              <a:moveTo>
                <a:pt x="0" y="0"/>
              </a:moveTo>
              <a:lnTo>
                <a:pt x="102984" y="0"/>
              </a:lnTo>
              <a:lnTo>
                <a:pt x="102984" y="476825"/>
              </a:lnTo>
              <a:lnTo>
                <a:pt x="205968" y="47682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667291" y="4016755"/>
        <a:ext cx="25970" cy="25970"/>
      </dsp:txXfrm>
    </dsp:sp>
    <dsp:sp modelId="{9EC61331-F34A-47EE-BDB1-8AC4566F4BB8}">
      <dsp:nvSpPr>
        <dsp:cNvPr id="0" name=""/>
        <dsp:cNvSpPr/>
      </dsp:nvSpPr>
      <dsp:spPr>
        <a:xfrm>
          <a:off x="2577292" y="3255383"/>
          <a:ext cx="188834" cy="535944"/>
        </a:xfrm>
        <a:custGeom>
          <a:avLst/>
          <a:gdLst/>
          <a:ahLst/>
          <a:cxnLst/>
          <a:rect l="0" t="0" r="0" b="0"/>
          <a:pathLst>
            <a:path>
              <a:moveTo>
                <a:pt x="0" y="535944"/>
              </a:moveTo>
              <a:lnTo>
                <a:pt x="94417" y="535944"/>
              </a:lnTo>
              <a:lnTo>
                <a:pt x="94417" y="0"/>
              </a:lnTo>
              <a:lnTo>
                <a:pt x="188834"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657503" y="3509149"/>
        <a:ext cx="28411" cy="28411"/>
      </dsp:txXfrm>
    </dsp:sp>
    <dsp:sp modelId="{0FC6F20C-C3BF-4F43-AA58-728021387A58}">
      <dsp:nvSpPr>
        <dsp:cNvPr id="0" name=""/>
        <dsp:cNvSpPr/>
      </dsp:nvSpPr>
      <dsp:spPr>
        <a:xfrm>
          <a:off x="2577292" y="1395003"/>
          <a:ext cx="237372" cy="2396324"/>
        </a:xfrm>
        <a:custGeom>
          <a:avLst/>
          <a:gdLst/>
          <a:ahLst/>
          <a:cxnLst/>
          <a:rect l="0" t="0" r="0" b="0"/>
          <a:pathLst>
            <a:path>
              <a:moveTo>
                <a:pt x="0" y="2396324"/>
              </a:moveTo>
              <a:lnTo>
                <a:pt x="118686" y="2396324"/>
              </a:lnTo>
              <a:lnTo>
                <a:pt x="118686" y="0"/>
              </a:lnTo>
              <a:lnTo>
                <a:pt x="237372"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ru-RU" sz="900" kern="1200"/>
        </a:p>
      </dsp:txBody>
      <dsp:txXfrm>
        <a:off x="2635777" y="2532964"/>
        <a:ext cx="120402" cy="120402"/>
      </dsp:txXfrm>
    </dsp:sp>
    <dsp:sp modelId="{DD595DCD-7112-4400-B170-6AA398D2A00C}">
      <dsp:nvSpPr>
        <dsp:cNvPr id="0" name=""/>
        <dsp:cNvSpPr/>
      </dsp:nvSpPr>
      <dsp:spPr>
        <a:xfrm>
          <a:off x="5131474" y="2332150"/>
          <a:ext cx="306081" cy="1031782"/>
        </a:xfrm>
        <a:custGeom>
          <a:avLst/>
          <a:gdLst/>
          <a:ahLst/>
          <a:cxnLst/>
          <a:rect l="0" t="0" r="0" b="0"/>
          <a:pathLst>
            <a:path>
              <a:moveTo>
                <a:pt x="0" y="0"/>
              </a:moveTo>
              <a:lnTo>
                <a:pt x="153040" y="0"/>
              </a:lnTo>
              <a:lnTo>
                <a:pt x="153040" y="1031782"/>
              </a:lnTo>
              <a:lnTo>
                <a:pt x="306081" y="103178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257609" y="2821135"/>
        <a:ext cx="53811" cy="53811"/>
      </dsp:txXfrm>
    </dsp:sp>
    <dsp:sp modelId="{BFEB00A5-0787-4E99-A071-C3F382EF5C02}">
      <dsp:nvSpPr>
        <dsp:cNvPr id="0" name=""/>
        <dsp:cNvSpPr/>
      </dsp:nvSpPr>
      <dsp:spPr>
        <a:xfrm>
          <a:off x="5131474" y="2286430"/>
          <a:ext cx="351449" cy="91440"/>
        </a:xfrm>
        <a:custGeom>
          <a:avLst/>
          <a:gdLst/>
          <a:ahLst/>
          <a:cxnLst/>
          <a:rect l="0" t="0" r="0" b="0"/>
          <a:pathLst>
            <a:path>
              <a:moveTo>
                <a:pt x="0" y="45720"/>
              </a:moveTo>
              <a:lnTo>
                <a:pt x="175724" y="45720"/>
              </a:lnTo>
              <a:lnTo>
                <a:pt x="175724" y="127052"/>
              </a:lnTo>
              <a:lnTo>
                <a:pt x="351449" y="12705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298180" y="2323131"/>
        <a:ext cx="18036" cy="18036"/>
      </dsp:txXfrm>
    </dsp:sp>
    <dsp:sp modelId="{7C1F743F-D66A-488D-86BD-76E13D3C16AD}">
      <dsp:nvSpPr>
        <dsp:cNvPr id="0" name=""/>
        <dsp:cNvSpPr/>
      </dsp:nvSpPr>
      <dsp:spPr>
        <a:xfrm>
          <a:off x="5131474" y="1680022"/>
          <a:ext cx="331061" cy="652127"/>
        </a:xfrm>
        <a:custGeom>
          <a:avLst/>
          <a:gdLst/>
          <a:ahLst/>
          <a:cxnLst/>
          <a:rect l="0" t="0" r="0" b="0"/>
          <a:pathLst>
            <a:path>
              <a:moveTo>
                <a:pt x="0" y="652127"/>
              </a:moveTo>
              <a:lnTo>
                <a:pt x="165530" y="652127"/>
              </a:lnTo>
              <a:lnTo>
                <a:pt x="165530" y="0"/>
              </a:lnTo>
              <a:lnTo>
                <a:pt x="331061" y="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278721" y="1987802"/>
        <a:ext cx="36567" cy="36567"/>
      </dsp:txXfrm>
    </dsp:sp>
    <dsp:sp modelId="{F2277AEE-D90C-48DE-84ED-C2C12D3F5F0F}">
      <dsp:nvSpPr>
        <dsp:cNvPr id="0" name=""/>
        <dsp:cNvSpPr/>
      </dsp:nvSpPr>
      <dsp:spPr>
        <a:xfrm>
          <a:off x="5131474" y="1026546"/>
          <a:ext cx="279298" cy="1305603"/>
        </a:xfrm>
        <a:custGeom>
          <a:avLst/>
          <a:gdLst/>
          <a:ahLst/>
          <a:cxnLst/>
          <a:rect l="0" t="0" r="0" b="0"/>
          <a:pathLst>
            <a:path>
              <a:moveTo>
                <a:pt x="0" y="1305603"/>
              </a:moveTo>
              <a:lnTo>
                <a:pt x="139649" y="1305603"/>
              </a:lnTo>
              <a:lnTo>
                <a:pt x="139649" y="0"/>
              </a:lnTo>
              <a:lnTo>
                <a:pt x="279298" y="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237745" y="1645969"/>
        <a:ext cx="66757" cy="66757"/>
      </dsp:txXfrm>
    </dsp:sp>
    <dsp:sp modelId="{362F192C-8C4B-42DF-BCC0-EC34515AB7DD}">
      <dsp:nvSpPr>
        <dsp:cNvPr id="0" name=""/>
        <dsp:cNvSpPr/>
      </dsp:nvSpPr>
      <dsp:spPr>
        <a:xfrm>
          <a:off x="2577292" y="2332150"/>
          <a:ext cx="201877" cy="1459177"/>
        </a:xfrm>
        <a:custGeom>
          <a:avLst/>
          <a:gdLst/>
          <a:ahLst/>
          <a:cxnLst/>
          <a:rect l="0" t="0" r="0" b="0"/>
          <a:pathLst>
            <a:path>
              <a:moveTo>
                <a:pt x="0" y="1459177"/>
              </a:moveTo>
              <a:lnTo>
                <a:pt x="100938" y="1459177"/>
              </a:lnTo>
              <a:lnTo>
                <a:pt x="100938" y="0"/>
              </a:lnTo>
              <a:lnTo>
                <a:pt x="201877"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641404" y="3024912"/>
        <a:ext cx="73653" cy="73653"/>
      </dsp:txXfrm>
    </dsp:sp>
    <dsp:sp modelId="{13A3E3C5-3793-4038-BCD5-40479BA3535D}">
      <dsp:nvSpPr>
        <dsp:cNvPr id="0" name=""/>
        <dsp:cNvSpPr/>
      </dsp:nvSpPr>
      <dsp:spPr>
        <a:xfrm rot="16200000">
          <a:off x="490698" y="2898726"/>
          <a:ext cx="2387986" cy="1785202"/>
        </a:xfrm>
        <a:prstGeom prst="rect">
          <a:avLst/>
        </a:prstGeom>
        <a:gradFill rotWithShape="0">
          <a:gsLst>
            <a:gs pos="28000">
              <a:schemeClr val="accent1">
                <a:hueOff val="0"/>
                <a:satOff val="0"/>
                <a:lumOff val="0"/>
                <a:alphaOff val="0"/>
                <a:tint val="18000"/>
                <a:satMod val="120000"/>
                <a:lumMod val="88000"/>
              </a:schemeClr>
            </a:gs>
            <a:gs pos="100000">
              <a:schemeClr val="accent1">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anose="02020603050405020304" pitchFamily="18" charset="0"/>
              <a:cs typeface="Times New Roman" panose="02020603050405020304" pitchFamily="18" charset="0"/>
            </a:rPr>
            <a:t>Меры по предупреждению коррупции, принятые Кировским областным территориальным фондом обязательного медицинского страхования</a:t>
          </a:r>
          <a:endParaRPr lang="ru-RU" sz="1600" kern="1200" dirty="0">
            <a:latin typeface="Times New Roman" panose="02020603050405020304" pitchFamily="18" charset="0"/>
            <a:cs typeface="Times New Roman" panose="02020603050405020304" pitchFamily="18" charset="0"/>
          </a:endParaRPr>
        </a:p>
      </dsp:txBody>
      <dsp:txXfrm>
        <a:off x="490698" y="2898726"/>
        <a:ext cx="2387986" cy="1785202"/>
      </dsp:txXfrm>
    </dsp:sp>
    <dsp:sp modelId="{2F35BFA2-7FB9-4EE7-8E16-66D3CBAF78C8}">
      <dsp:nvSpPr>
        <dsp:cNvPr id="0" name=""/>
        <dsp:cNvSpPr/>
      </dsp:nvSpPr>
      <dsp:spPr>
        <a:xfrm>
          <a:off x="2779170" y="2041407"/>
          <a:ext cx="2352304" cy="581486"/>
        </a:xfrm>
        <a:prstGeom prst="rect">
          <a:avLst/>
        </a:prstGeom>
        <a:gradFill rotWithShape="0">
          <a:gsLst>
            <a:gs pos="28000">
              <a:schemeClr val="accent1">
                <a:hueOff val="0"/>
                <a:satOff val="0"/>
                <a:lumOff val="0"/>
                <a:alphaOff val="0"/>
                <a:tint val="18000"/>
                <a:satMod val="120000"/>
                <a:lumMod val="88000"/>
              </a:schemeClr>
            </a:gs>
            <a:gs pos="100000">
              <a:schemeClr val="accent1">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Разработаны и утверждены локальные нормативные документы</a:t>
          </a:r>
          <a:endParaRPr lang="ru-RU" sz="1400" kern="1200" dirty="0">
            <a:latin typeface="Times New Roman" panose="02020603050405020304" pitchFamily="18" charset="0"/>
            <a:cs typeface="Times New Roman" panose="02020603050405020304" pitchFamily="18" charset="0"/>
          </a:endParaRPr>
        </a:p>
      </dsp:txBody>
      <dsp:txXfrm>
        <a:off x="2779170" y="2041407"/>
        <a:ext cx="2352304" cy="581486"/>
      </dsp:txXfrm>
    </dsp:sp>
    <dsp:sp modelId="{95C4D93A-408F-4944-A99F-433AA7FADE60}">
      <dsp:nvSpPr>
        <dsp:cNvPr id="0" name=""/>
        <dsp:cNvSpPr/>
      </dsp:nvSpPr>
      <dsp:spPr>
        <a:xfrm>
          <a:off x="5410772" y="816624"/>
          <a:ext cx="2351932" cy="419844"/>
        </a:xfrm>
        <a:prstGeom prst="rect">
          <a:avLst/>
        </a:prstGeom>
        <a:gradFill rotWithShape="0">
          <a:gsLst>
            <a:gs pos="28000">
              <a:schemeClr val="accent1">
                <a:hueOff val="0"/>
                <a:satOff val="0"/>
                <a:lumOff val="0"/>
                <a:alphaOff val="0"/>
                <a:tint val="18000"/>
                <a:satMod val="120000"/>
                <a:lumMod val="88000"/>
              </a:schemeClr>
            </a:gs>
            <a:gs pos="100000">
              <a:schemeClr val="accent1">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Антикоррупционная политика</a:t>
          </a:r>
          <a:endParaRPr lang="ru-RU" sz="1400" kern="1200" dirty="0">
            <a:latin typeface="Times New Roman" panose="02020603050405020304" pitchFamily="18" charset="0"/>
            <a:cs typeface="Times New Roman" panose="02020603050405020304" pitchFamily="18" charset="0"/>
          </a:endParaRPr>
        </a:p>
      </dsp:txBody>
      <dsp:txXfrm>
        <a:off x="5410772" y="816624"/>
        <a:ext cx="2351932" cy="419844"/>
      </dsp:txXfrm>
    </dsp:sp>
    <dsp:sp modelId="{87EFEBC9-6365-47E2-B988-E38DC8E88828}">
      <dsp:nvSpPr>
        <dsp:cNvPr id="0" name=""/>
        <dsp:cNvSpPr/>
      </dsp:nvSpPr>
      <dsp:spPr>
        <a:xfrm>
          <a:off x="5462536" y="1444526"/>
          <a:ext cx="2351932" cy="470992"/>
        </a:xfrm>
        <a:prstGeom prst="rect">
          <a:avLst/>
        </a:prstGeom>
        <a:gradFill rotWithShape="0">
          <a:gsLst>
            <a:gs pos="28000">
              <a:schemeClr val="accent1">
                <a:hueOff val="0"/>
                <a:satOff val="0"/>
                <a:lumOff val="0"/>
                <a:alphaOff val="0"/>
                <a:tint val="18000"/>
                <a:satMod val="120000"/>
                <a:lumMod val="88000"/>
              </a:schemeClr>
            </a:gs>
            <a:gs pos="100000">
              <a:schemeClr val="accent1">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Кодекс этики и служебного поведения работников</a:t>
          </a:r>
          <a:endParaRPr lang="ru-RU" sz="1400" kern="1200" dirty="0">
            <a:latin typeface="Times New Roman" panose="02020603050405020304" pitchFamily="18" charset="0"/>
            <a:cs typeface="Times New Roman" panose="02020603050405020304" pitchFamily="18" charset="0"/>
          </a:endParaRPr>
        </a:p>
      </dsp:txBody>
      <dsp:txXfrm>
        <a:off x="5462536" y="1444526"/>
        <a:ext cx="2351932" cy="470992"/>
      </dsp:txXfrm>
    </dsp:sp>
    <dsp:sp modelId="{2314C42A-0491-4C05-B1EE-78BC3CFFDAAF}">
      <dsp:nvSpPr>
        <dsp:cNvPr id="0" name=""/>
        <dsp:cNvSpPr/>
      </dsp:nvSpPr>
      <dsp:spPr>
        <a:xfrm>
          <a:off x="5482923" y="2100889"/>
          <a:ext cx="2205594" cy="625186"/>
        </a:xfrm>
        <a:prstGeom prst="rect">
          <a:avLst/>
        </a:prstGeom>
        <a:gradFill rotWithShape="0">
          <a:gsLst>
            <a:gs pos="28000">
              <a:schemeClr val="accent1">
                <a:hueOff val="0"/>
                <a:satOff val="0"/>
                <a:lumOff val="0"/>
                <a:alphaOff val="0"/>
                <a:tint val="18000"/>
                <a:satMod val="120000"/>
                <a:lumMod val="88000"/>
              </a:schemeClr>
            </a:gs>
            <a:gs pos="100000">
              <a:schemeClr val="accent1">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Карта коррупционных рисков и мер по их минимизации</a:t>
          </a:r>
          <a:endParaRPr lang="ru-RU" sz="1400" kern="1200" dirty="0">
            <a:latin typeface="Times New Roman" panose="02020603050405020304" pitchFamily="18" charset="0"/>
            <a:cs typeface="Times New Roman" panose="02020603050405020304" pitchFamily="18" charset="0"/>
          </a:endParaRPr>
        </a:p>
      </dsp:txBody>
      <dsp:txXfrm>
        <a:off x="5482923" y="2100889"/>
        <a:ext cx="2205594" cy="625186"/>
      </dsp:txXfrm>
    </dsp:sp>
    <dsp:sp modelId="{ECE78324-694F-482D-92A1-8C5DA96B3A13}">
      <dsp:nvSpPr>
        <dsp:cNvPr id="0" name=""/>
        <dsp:cNvSpPr/>
      </dsp:nvSpPr>
      <dsp:spPr>
        <a:xfrm>
          <a:off x="5437556" y="2924329"/>
          <a:ext cx="2410268" cy="879207"/>
        </a:xfrm>
        <a:prstGeom prst="rect">
          <a:avLst/>
        </a:prstGeom>
        <a:gradFill rotWithShape="0">
          <a:gsLst>
            <a:gs pos="28000">
              <a:schemeClr val="accent1">
                <a:hueOff val="0"/>
                <a:satOff val="0"/>
                <a:lumOff val="0"/>
                <a:alphaOff val="0"/>
                <a:tint val="18000"/>
                <a:satMod val="120000"/>
                <a:lumMod val="88000"/>
              </a:schemeClr>
            </a:gs>
            <a:gs pos="100000">
              <a:schemeClr val="accent1">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Положение о комиссии по соблюдению требований к служебному поведению и урегулированию конфликтов интересов</a:t>
          </a:r>
          <a:endParaRPr lang="ru-RU" sz="1400" kern="1200" dirty="0">
            <a:latin typeface="Times New Roman" panose="02020603050405020304" pitchFamily="18" charset="0"/>
            <a:cs typeface="Times New Roman" panose="02020603050405020304" pitchFamily="18" charset="0"/>
          </a:endParaRPr>
        </a:p>
      </dsp:txBody>
      <dsp:txXfrm>
        <a:off x="5437556" y="2924329"/>
        <a:ext cx="2410268" cy="879207"/>
      </dsp:txXfrm>
    </dsp:sp>
    <dsp:sp modelId="{584805ED-F4AD-41AB-9263-61759CD7B085}">
      <dsp:nvSpPr>
        <dsp:cNvPr id="0" name=""/>
        <dsp:cNvSpPr/>
      </dsp:nvSpPr>
      <dsp:spPr>
        <a:xfrm>
          <a:off x="2814664" y="832413"/>
          <a:ext cx="2352053" cy="1125179"/>
        </a:xfrm>
        <a:prstGeom prst="rect">
          <a:avLst/>
        </a:prstGeom>
        <a:gradFill rotWithShape="0">
          <a:gsLst>
            <a:gs pos="28000">
              <a:schemeClr val="accent1">
                <a:hueOff val="0"/>
                <a:satOff val="0"/>
                <a:lumOff val="0"/>
                <a:alphaOff val="0"/>
                <a:tint val="18000"/>
                <a:satMod val="120000"/>
                <a:lumMod val="88000"/>
              </a:schemeClr>
            </a:gs>
            <a:gs pos="100000">
              <a:schemeClr val="accent1">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Ежегодно утверждается План мероприятий по противодействию коррупции, в котором определены ответственные за проведение каждого мероприятия лица</a:t>
          </a:r>
          <a:endParaRPr lang="ru-RU" sz="1400" kern="1200" dirty="0">
            <a:latin typeface="Times New Roman" panose="02020603050405020304" pitchFamily="18" charset="0"/>
            <a:cs typeface="Times New Roman" panose="02020603050405020304" pitchFamily="18" charset="0"/>
          </a:endParaRPr>
        </a:p>
      </dsp:txBody>
      <dsp:txXfrm>
        <a:off x="2814664" y="832413"/>
        <a:ext cx="2352053" cy="1125179"/>
      </dsp:txXfrm>
    </dsp:sp>
    <dsp:sp modelId="{D7AECF4D-3CB3-4E76-ACC5-1F4A08448017}">
      <dsp:nvSpPr>
        <dsp:cNvPr id="0" name=""/>
        <dsp:cNvSpPr/>
      </dsp:nvSpPr>
      <dsp:spPr>
        <a:xfrm>
          <a:off x="2766127" y="2741314"/>
          <a:ext cx="2340925" cy="1028137"/>
        </a:xfrm>
        <a:prstGeom prst="rect">
          <a:avLst/>
        </a:prstGeom>
        <a:gradFill rotWithShape="0">
          <a:gsLst>
            <a:gs pos="28000">
              <a:schemeClr val="accent1">
                <a:hueOff val="0"/>
                <a:satOff val="0"/>
                <a:lumOff val="0"/>
                <a:alphaOff val="0"/>
                <a:tint val="18000"/>
                <a:satMod val="120000"/>
                <a:lumMod val="88000"/>
              </a:schemeClr>
            </a:gs>
            <a:gs pos="100000">
              <a:schemeClr val="accent1">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Создана комиссия по соблюдению требований к служебному поведению работников Фонда и урегулированию конфликта интересов</a:t>
          </a:r>
          <a:endParaRPr lang="ru-RU" sz="1400" kern="1200" dirty="0">
            <a:latin typeface="Times New Roman" panose="02020603050405020304" pitchFamily="18" charset="0"/>
            <a:cs typeface="Times New Roman" panose="02020603050405020304" pitchFamily="18" charset="0"/>
          </a:endParaRPr>
        </a:p>
      </dsp:txBody>
      <dsp:txXfrm>
        <a:off x="2766127" y="2741314"/>
        <a:ext cx="2340925" cy="1028137"/>
      </dsp:txXfrm>
    </dsp:sp>
    <dsp:sp modelId="{37BE135E-EF44-4442-92C8-34362321E2EF}">
      <dsp:nvSpPr>
        <dsp:cNvPr id="0" name=""/>
        <dsp:cNvSpPr/>
      </dsp:nvSpPr>
      <dsp:spPr>
        <a:xfrm>
          <a:off x="2783260" y="3842583"/>
          <a:ext cx="2345740" cy="851139"/>
        </a:xfrm>
        <a:prstGeom prst="rect">
          <a:avLst/>
        </a:prstGeom>
        <a:gradFill rotWithShape="0">
          <a:gsLst>
            <a:gs pos="28000">
              <a:schemeClr val="accent1">
                <a:hueOff val="0"/>
                <a:satOff val="0"/>
                <a:lumOff val="0"/>
                <a:alphaOff val="0"/>
                <a:tint val="18000"/>
                <a:satMod val="120000"/>
                <a:lumMod val="88000"/>
              </a:schemeClr>
            </a:gs>
            <a:gs pos="100000">
              <a:schemeClr val="accent1">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Назначено структурное подразделение, ответственное за профилактику коррупционных правонарушений</a:t>
          </a:r>
          <a:endParaRPr lang="ru-RU" sz="1400" kern="1200" dirty="0">
            <a:latin typeface="Times New Roman" panose="02020603050405020304" pitchFamily="18" charset="0"/>
            <a:cs typeface="Times New Roman" panose="02020603050405020304" pitchFamily="18" charset="0"/>
          </a:endParaRPr>
        </a:p>
      </dsp:txBody>
      <dsp:txXfrm>
        <a:off x="2783260" y="3842583"/>
        <a:ext cx="2345740" cy="851139"/>
      </dsp:txXfrm>
    </dsp:sp>
    <dsp:sp modelId="{D073CF9E-DE21-4EB0-B38E-BF9AEBC9723E}">
      <dsp:nvSpPr>
        <dsp:cNvPr id="0" name=""/>
        <dsp:cNvSpPr/>
      </dsp:nvSpPr>
      <dsp:spPr>
        <a:xfrm>
          <a:off x="2805368" y="4788792"/>
          <a:ext cx="2373007" cy="839130"/>
        </a:xfrm>
        <a:prstGeom prst="rect">
          <a:avLst/>
        </a:prstGeom>
        <a:gradFill rotWithShape="0">
          <a:gsLst>
            <a:gs pos="28000">
              <a:schemeClr val="accent1">
                <a:hueOff val="0"/>
                <a:satOff val="0"/>
                <a:lumOff val="0"/>
                <a:alphaOff val="0"/>
                <a:tint val="18000"/>
                <a:satMod val="120000"/>
                <a:lumMod val="88000"/>
              </a:schemeClr>
            </a:gs>
            <a:gs pos="100000">
              <a:schemeClr val="accent1">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Обеспечена открытость деятельности, сведения о доходах руководства размещены на официальном сайте Фонда </a:t>
          </a:r>
          <a:endParaRPr lang="ru-RU" sz="1400" kern="1200" dirty="0">
            <a:latin typeface="Times New Roman" panose="02020603050405020304" pitchFamily="18" charset="0"/>
            <a:cs typeface="Times New Roman" panose="02020603050405020304" pitchFamily="18" charset="0"/>
          </a:endParaRPr>
        </a:p>
      </dsp:txBody>
      <dsp:txXfrm>
        <a:off x="2805368" y="4788792"/>
        <a:ext cx="2373007" cy="839130"/>
      </dsp:txXfrm>
    </dsp:sp>
    <dsp:sp modelId="{8ED61BD9-655F-4A02-93CB-F405DFFFF3EB}">
      <dsp:nvSpPr>
        <dsp:cNvPr id="0" name=""/>
        <dsp:cNvSpPr/>
      </dsp:nvSpPr>
      <dsp:spPr>
        <a:xfrm>
          <a:off x="2805368" y="5714947"/>
          <a:ext cx="2356636" cy="768147"/>
        </a:xfrm>
        <a:prstGeom prst="rect">
          <a:avLst/>
        </a:prstGeom>
        <a:gradFill rotWithShape="0">
          <a:gsLst>
            <a:gs pos="28000">
              <a:schemeClr val="accent1">
                <a:hueOff val="0"/>
                <a:satOff val="0"/>
                <a:lumOff val="0"/>
                <a:alphaOff val="0"/>
                <a:tint val="18000"/>
                <a:satMod val="120000"/>
                <a:lumMod val="88000"/>
              </a:schemeClr>
            </a:gs>
            <a:gs pos="100000">
              <a:schemeClr val="accent1">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Ежегодно работники Фонда предоставляют декларации о соблюдении требований антикоррупционной политики</a:t>
          </a:r>
          <a:endParaRPr lang="ru-RU" sz="1400" kern="1200" dirty="0">
            <a:latin typeface="Times New Roman" panose="02020603050405020304" pitchFamily="18" charset="0"/>
            <a:cs typeface="Times New Roman" panose="02020603050405020304" pitchFamily="18" charset="0"/>
          </a:endParaRPr>
        </a:p>
      </dsp:txBody>
      <dsp:txXfrm>
        <a:off x="2805368" y="5714947"/>
        <a:ext cx="2356636" cy="76814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5A55A3A-AED2-48F1-95FD-BEA06B66566A}" type="datetimeFigureOut">
              <a:rPr lang="ru-RU" smtClean="0"/>
              <a:t>07.09.2022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C434C9-2770-4BAF-B67A-2524F4F63AC3}"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5A55A3A-AED2-48F1-95FD-BEA06B66566A}" type="datetimeFigureOut">
              <a:rPr lang="ru-RU" smtClean="0"/>
              <a:t>07.09.2022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C434C9-2770-4BAF-B67A-2524F4F63AC3}"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5A55A3A-AED2-48F1-95FD-BEA06B66566A}" type="datetimeFigureOut">
              <a:rPr lang="ru-RU" smtClean="0"/>
              <a:t>07.09.2022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C434C9-2770-4BAF-B67A-2524F4F63AC3}"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A55A3A-AED2-48F1-95FD-BEA06B66566A}" type="datetimeFigureOut">
              <a:rPr lang="ru-RU" smtClean="0"/>
              <a:t>07.09.2022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C434C9-2770-4BAF-B67A-2524F4F63AC3}"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5A55A3A-AED2-48F1-95FD-BEA06B66566A}" type="datetimeFigureOut">
              <a:rPr lang="ru-RU" smtClean="0"/>
              <a:t>07.09.2022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C434C9-2770-4BAF-B67A-2524F4F63AC3}"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A55A3A-AED2-48F1-95FD-BEA06B66566A}" type="datetimeFigureOut">
              <a:rPr lang="ru-RU" smtClean="0"/>
              <a:t>07.09.2022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BC434C9-2770-4BAF-B67A-2524F4F63AC3}"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5A55A3A-AED2-48F1-95FD-BEA06B66566A}" type="datetimeFigureOut">
              <a:rPr lang="ru-RU" smtClean="0"/>
              <a:t>07.09.2022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BC434C9-2770-4BAF-B67A-2524F4F63AC3}"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5A55A3A-AED2-48F1-95FD-BEA06B66566A}" type="datetimeFigureOut">
              <a:rPr lang="ru-RU" smtClean="0"/>
              <a:t>07.09.2022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BC434C9-2770-4BAF-B67A-2524F4F63AC3}"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A55A3A-AED2-48F1-95FD-BEA06B66566A}" type="datetimeFigureOut">
              <a:rPr lang="ru-RU" smtClean="0"/>
              <a:t>07.09.2022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BC434C9-2770-4BAF-B67A-2524F4F63AC3}"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5A55A3A-AED2-48F1-95FD-BEA06B66566A}" type="datetimeFigureOut">
              <a:rPr lang="ru-RU" smtClean="0"/>
              <a:t>07.09.2022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BC434C9-2770-4BAF-B67A-2524F4F63AC3}"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5A55A3A-AED2-48F1-95FD-BEA06B66566A}" type="datetimeFigureOut">
              <a:rPr lang="ru-RU" smtClean="0"/>
              <a:t>07.09.2022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BC434C9-2770-4BAF-B67A-2524F4F63AC3}"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5A55A3A-AED2-48F1-95FD-BEA06B66566A}" type="datetimeFigureOut">
              <a:rPr lang="ru-RU" smtClean="0"/>
              <a:t>07.09.2022</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BC434C9-2770-4BAF-B67A-2524F4F63AC3}"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1.xml"/><Relationship Id="rId7" Type="http://schemas.openxmlformats.org/officeDocument/2006/relationships/image" Target="../media/image10.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644008" y="4149080"/>
            <a:ext cx="4064496" cy="1473200"/>
          </a:xfrm>
        </p:spPr>
        <p:txBody>
          <a:bodyPr>
            <a:normAutofit fontScale="92500" lnSpcReduction="20000"/>
          </a:bodyPr>
          <a:lstStyle/>
          <a:p>
            <a:pPr algn="r"/>
            <a:r>
              <a:rPr lang="ru-RU" dirty="0" smtClean="0"/>
              <a:t>«Коррупция должна быть</a:t>
            </a:r>
          </a:p>
          <a:p>
            <a:pPr algn="r"/>
            <a:r>
              <a:rPr lang="ru-RU" dirty="0" smtClean="0"/>
              <a:t>не просто незаконной.</a:t>
            </a:r>
          </a:p>
          <a:p>
            <a:pPr algn="r"/>
            <a:r>
              <a:rPr lang="ru-RU" dirty="0" smtClean="0"/>
              <a:t>Она должна стать неприличной»</a:t>
            </a:r>
          </a:p>
          <a:p>
            <a:pPr algn="r"/>
            <a:r>
              <a:rPr lang="ru-RU" dirty="0" smtClean="0"/>
              <a:t>Д.А. Медведев</a:t>
            </a:r>
            <a:endParaRPr lang="ru-RU" dirty="0"/>
          </a:p>
        </p:txBody>
      </p:sp>
      <p:sp>
        <p:nvSpPr>
          <p:cNvPr id="2" name="Заголовок 1"/>
          <p:cNvSpPr>
            <a:spLocks noGrp="1"/>
          </p:cNvSpPr>
          <p:nvPr>
            <p:ph type="ctrTitle"/>
          </p:nvPr>
        </p:nvSpPr>
        <p:spPr>
          <a:xfrm>
            <a:off x="323528" y="1600200"/>
            <a:ext cx="8496944" cy="1780108"/>
          </a:xfrm>
        </p:spPr>
        <p:txBody>
          <a:bodyPr>
            <a:normAutofit fontScale="90000"/>
          </a:bodyPr>
          <a:lstStyle/>
          <a:p>
            <a:pPr marL="182880" indent="0" algn="ctr">
              <a:buNone/>
            </a:pPr>
            <a:r>
              <a:rPr lang="ru-RU" dirty="0" smtClean="0"/>
              <a:t>	</a:t>
            </a:r>
            <a:r>
              <a:rPr lang="ru-RU" sz="7300" dirty="0" smtClean="0">
                <a:solidFill>
                  <a:srgbClr val="FF9966"/>
                </a:solidFill>
                <a:latin typeface="Times New Roman" panose="02020603050405020304" pitchFamily="18" charset="0"/>
                <a:cs typeface="Times New Roman" panose="02020603050405020304" pitchFamily="18" charset="0"/>
              </a:rPr>
              <a:t>Вместе против    коррупции</a:t>
            </a:r>
            <a:endParaRPr lang="ru-RU" sz="7300" dirty="0">
              <a:solidFill>
                <a:srgbClr val="FF99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8170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4021306739"/>
              </p:ext>
            </p:extLst>
          </p:nvPr>
        </p:nvGraphicFramePr>
        <p:xfrm>
          <a:off x="395536" y="27856"/>
          <a:ext cx="8496944" cy="6569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4" name="Picture 2" descr="C:\Users\low12\Desktop\презентация\anti-corrupt-1-scale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11940" y="4149080"/>
            <a:ext cx="3180408" cy="2168277"/>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C:\Users\low12\Desktop\презентация\1111116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7544" y="710959"/>
            <a:ext cx="2520280" cy="1800200"/>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755576" y="116632"/>
            <a:ext cx="7632848"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FF9966"/>
                </a:solidFill>
                <a:latin typeface="Times New Roman" panose="02020603050405020304" pitchFamily="18" charset="0"/>
                <a:cs typeface="Times New Roman" panose="02020603050405020304" pitchFamily="18" charset="0"/>
              </a:rPr>
              <a:t>МЕРЫ ПО ПРЕДУПРЕЖДЕНИЮ КОРРУПЦИИ</a:t>
            </a:r>
            <a:endParaRPr lang="ru-RU" sz="2000" b="1" dirty="0">
              <a:solidFill>
                <a:srgbClr val="FF99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1620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0648"/>
            <a:ext cx="8064896" cy="504056"/>
          </a:xfrm>
        </p:spPr>
        <p:txBody>
          <a:bodyPr/>
          <a:lstStyle/>
          <a:p>
            <a:pPr marL="0" indent="0" algn="ctr">
              <a:buNone/>
            </a:pPr>
            <a:r>
              <a:rPr lang="ru-RU" sz="3200" dirty="0" smtClean="0">
                <a:solidFill>
                  <a:srgbClr val="FF9966"/>
                </a:solidFill>
                <a:latin typeface="Times New Roman" panose="02020603050405020304" pitchFamily="18" charset="0"/>
                <a:cs typeface="Times New Roman" panose="02020603050405020304" pitchFamily="18" charset="0"/>
              </a:rPr>
              <a:t>КАК ПРОТИВОСТОЯТЬ КОРРУПЦИИ? </a:t>
            </a:r>
            <a:endParaRPr lang="ru-RU" sz="3200" dirty="0">
              <a:solidFill>
                <a:srgbClr val="FF9966"/>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331640" y="1628800"/>
            <a:ext cx="6048672" cy="369332"/>
          </a:xfrm>
          <a:prstGeom prst="rect">
            <a:avLst/>
          </a:prstGeom>
        </p:spPr>
        <p:txBody>
          <a:bodyPr wrap="square">
            <a:spAutoFit/>
          </a:bodyPr>
          <a:lstStyle/>
          <a:p>
            <a:endParaRPr lang="ru-RU" dirty="0"/>
          </a:p>
        </p:txBody>
      </p:sp>
      <p:sp>
        <p:nvSpPr>
          <p:cNvPr id="6" name="Прямоугольник 5"/>
          <p:cNvSpPr/>
          <p:nvPr/>
        </p:nvSpPr>
        <p:spPr>
          <a:xfrm>
            <a:off x="251520" y="1052736"/>
            <a:ext cx="2736304" cy="934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latin typeface="Times New Roman" panose="02020603050405020304" pitchFamily="18" charset="0"/>
                <a:cs typeface="Times New Roman" panose="02020603050405020304" pitchFamily="18" charset="0"/>
              </a:rPr>
              <a:t>Работнику стало известно о возникновении конфликта интересов или о возможности его возникновения  </a:t>
            </a:r>
            <a:endParaRPr lang="ru-RU" sz="14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51520" y="2066684"/>
            <a:ext cx="2736304" cy="1471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latin typeface="Times New Roman" panose="02020603050405020304" pitchFamily="18" charset="0"/>
                <a:cs typeface="Times New Roman" panose="02020603050405020304" pitchFamily="18" charset="0"/>
              </a:rPr>
              <a:t>Обращение коллег, представителей контрагентов, иных лиц с целью склонения работника Фонда к совершению и (или) участию в совершении коррупционного правонарушения  </a:t>
            </a:r>
            <a:endParaRPr lang="ru-RU" sz="14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251520" y="3609020"/>
            <a:ext cx="2736304" cy="1327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latin typeface="Times New Roman" panose="02020603050405020304" pitchFamily="18" charset="0"/>
                <a:cs typeface="Times New Roman" panose="02020603050405020304" pitchFamily="18" charset="0"/>
              </a:rPr>
              <a:t>Работнику стало известно о факте совершения коррупционного правонарушения его коллегой, представителем контрагента или иным лицом </a:t>
            </a:r>
            <a:endParaRPr lang="ru-RU" sz="14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251520" y="4988946"/>
            <a:ext cx="2736304"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latin typeface="Times New Roman" panose="02020603050405020304" pitchFamily="18" charset="0"/>
                <a:cs typeface="Times New Roman" panose="02020603050405020304" pitchFamily="18" charset="0"/>
              </a:rPr>
              <a:t>Работник получил подарок от физического или юридического лица, которые осуществили дарение исходя из должностного положения одаряемого или исполнения им должностных обязанностей</a:t>
            </a:r>
            <a:endParaRPr lang="ru-RU" sz="1400" dirty="0">
              <a:latin typeface="Times New Roman" panose="02020603050405020304" pitchFamily="18" charset="0"/>
              <a:cs typeface="Times New Roman" panose="02020603050405020304" pitchFamily="18" charset="0"/>
            </a:endParaRPr>
          </a:p>
        </p:txBody>
      </p:sp>
      <p:sp>
        <p:nvSpPr>
          <p:cNvPr id="12" name="Стрелка вправо 11"/>
          <p:cNvSpPr/>
          <p:nvPr/>
        </p:nvSpPr>
        <p:spPr>
          <a:xfrm>
            <a:off x="2987824" y="1690579"/>
            <a:ext cx="648072" cy="2967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право 13"/>
          <p:cNvSpPr/>
          <p:nvPr/>
        </p:nvSpPr>
        <p:spPr>
          <a:xfrm>
            <a:off x="3001182" y="2694430"/>
            <a:ext cx="634713" cy="3025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право 14"/>
          <p:cNvSpPr/>
          <p:nvPr/>
        </p:nvSpPr>
        <p:spPr>
          <a:xfrm>
            <a:off x="3003422" y="4056548"/>
            <a:ext cx="632474" cy="3085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p:cNvSpPr/>
          <p:nvPr/>
        </p:nvSpPr>
        <p:spPr>
          <a:xfrm>
            <a:off x="2995623" y="4936125"/>
            <a:ext cx="6480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3635896" y="1694371"/>
            <a:ext cx="288032" cy="35297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У</a:t>
            </a:r>
          </a:p>
          <a:p>
            <a:pPr algn="ctr"/>
            <a:r>
              <a:rPr lang="ru-RU" dirty="0"/>
              <a:t>в</a:t>
            </a:r>
            <a:endParaRPr lang="ru-RU" dirty="0" smtClean="0"/>
          </a:p>
          <a:p>
            <a:pPr algn="ctr"/>
            <a:r>
              <a:rPr lang="ru-RU" dirty="0"/>
              <a:t>е</a:t>
            </a:r>
            <a:endParaRPr lang="ru-RU" dirty="0" smtClean="0"/>
          </a:p>
          <a:p>
            <a:pPr algn="ctr"/>
            <a:r>
              <a:rPr lang="ru-RU" dirty="0" smtClean="0"/>
              <a:t>д</a:t>
            </a:r>
          </a:p>
          <a:p>
            <a:pPr algn="ctr"/>
            <a:r>
              <a:rPr lang="ru-RU" dirty="0" smtClean="0"/>
              <a:t>о</a:t>
            </a:r>
          </a:p>
          <a:p>
            <a:pPr algn="ctr"/>
            <a:r>
              <a:rPr lang="ru-RU" dirty="0" smtClean="0"/>
              <a:t>м</a:t>
            </a:r>
          </a:p>
          <a:p>
            <a:pPr algn="ctr"/>
            <a:r>
              <a:rPr lang="ru-RU" dirty="0" smtClean="0"/>
              <a:t>л</a:t>
            </a:r>
          </a:p>
          <a:p>
            <a:pPr algn="ctr"/>
            <a:r>
              <a:rPr lang="ru-RU" dirty="0" smtClean="0"/>
              <a:t>е</a:t>
            </a:r>
          </a:p>
          <a:p>
            <a:pPr algn="ctr"/>
            <a:r>
              <a:rPr lang="ru-RU" dirty="0" smtClean="0"/>
              <a:t>н</a:t>
            </a:r>
          </a:p>
          <a:p>
            <a:pPr algn="ctr"/>
            <a:r>
              <a:rPr lang="ru-RU" dirty="0" smtClean="0"/>
              <a:t>и</a:t>
            </a:r>
          </a:p>
          <a:p>
            <a:pPr algn="ctr"/>
            <a:r>
              <a:rPr lang="ru-RU" dirty="0"/>
              <a:t>е</a:t>
            </a:r>
            <a:endParaRPr lang="ru-RU" dirty="0" smtClean="0"/>
          </a:p>
        </p:txBody>
      </p:sp>
      <p:sp>
        <p:nvSpPr>
          <p:cNvPr id="18" name="Стрелка вправо 17"/>
          <p:cNvSpPr/>
          <p:nvPr/>
        </p:nvSpPr>
        <p:spPr>
          <a:xfrm>
            <a:off x="3923928" y="1736812"/>
            <a:ext cx="648072"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6588224" y="1736812"/>
            <a:ext cx="2340260" cy="1188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latin typeface="Times New Roman" panose="02020603050405020304" pitchFamily="18" charset="0"/>
                <a:cs typeface="Times New Roman" panose="02020603050405020304" pitchFamily="18" charset="0"/>
              </a:rPr>
              <a:t>Комиссия по соблюдению требований к служебному поведению работников Фонда и урегулированию конфликта интересов  </a:t>
            </a:r>
            <a:endParaRPr lang="ru-RU" sz="1400" dirty="0">
              <a:latin typeface="Times New Roman" panose="02020603050405020304" pitchFamily="18" charset="0"/>
              <a:cs typeface="Times New Roman" panose="02020603050405020304" pitchFamily="18" charset="0"/>
            </a:endParaRPr>
          </a:p>
        </p:txBody>
      </p:sp>
      <p:sp>
        <p:nvSpPr>
          <p:cNvPr id="20" name="Прямоугольник 19"/>
          <p:cNvSpPr/>
          <p:nvPr/>
        </p:nvSpPr>
        <p:spPr>
          <a:xfrm>
            <a:off x="5926844" y="1304764"/>
            <a:ext cx="864096" cy="3585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latin typeface="Times New Roman" panose="02020603050405020304" pitchFamily="18" charset="0"/>
                <a:cs typeface="Times New Roman" panose="02020603050405020304" pitchFamily="18" charset="0"/>
              </a:rPr>
              <a:t>5 рабочих дней</a:t>
            </a:r>
            <a:endParaRPr lang="ru-RU" sz="1200" dirty="0">
              <a:latin typeface="Times New Roman" panose="02020603050405020304" pitchFamily="18" charset="0"/>
              <a:cs typeface="Times New Roman" panose="02020603050405020304" pitchFamily="18" charset="0"/>
            </a:endParaRPr>
          </a:p>
        </p:txBody>
      </p:sp>
      <p:sp>
        <p:nvSpPr>
          <p:cNvPr id="21" name="Прямоугольник 20"/>
          <p:cNvSpPr/>
          <p:nvPr/>
        </p:nvSpPr>
        <p:spPr>
          <a:xfrm>
            <a:off x="4572000" y="1771729"/>
            <a:ext cx="1512168" cy="6597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latin typeface="Times New Roman" panose="02020603050405020304" pitchFamily="18" charset="0"/>
                <a:cs typeface="Times New Roman" panose="02020603050405020304" pitchFamily="18" charset="0"/>
              </a:rPr>
              <a:t>О</a:t>
            </a:r>
            <a:r>
              <a:rPr lang="ru-RU" sz="1400" dirty="0" smtClean="0">
                <a:latin typeface="Times New Roman" panose="02020603050405020304" pitchFamily="18" charset="0"/>
                <a:cs typeface="Times New Roman" panose="02020603050405020304" pitchFamily="18" charset="0"/>
              </a:rPr>
              <a:t>тдел правовой и кадровой работы</a:t>
            </a:r>
            <a:endParaRPr lang="ru-RU" sz="1400" dirty="0">
              <a:latin typeface="Times New Roman" panose="02020603050405020304" pitchFamily="18" charset="0"/>
              <a:cs typeface="Times New Roman" panose="02020603050405020304" pitchFamily="18" charset="0"/>
            </a:endParaRPr>
          </a:p>
        </p:txBody>
      </p:sp>
      <p:sp>
        <p:nvSpPr>
          <p:cNvPr id="22" name="Стрелка вправо 21"/>
          <p:cNvSpPr/>
          <p:nvPr/>
        </p:nvSpPr>
        <p:spPr>
          <a:xfrm>
            <a:off x="6084168" y="1780590"/>
            <a:ext cx="504056" cy="5605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3100950" y="1241286"/>
            <a:ext cx="1512168" cy="27003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400" dirty="0" smtClean="0">
                <a:latin typeface="Times New Roman" panose="02020603050405020304" pitchFamily="18" charset="0"/>
                <a:cs typeface="Times New Roman" panose="02020603050405020304" pitchFamily="18" charset="0"/>
              </a:rPr>
              <a:t>незамедлительно</a:t>
            </a:r>
            <a:endParaRPr lang="ru-RU" sz="1400" dirty="0">
              <a:latin typeface="Times New Roman" panose="02020603050405020304" pitchFamily="18" charset="0"/>
              <a:cs typeface="Times New Roman" panose="02020603050405020304" pitchFamily="18" charset="0"/>
            </a:endParaRPr>
          </a:p>
        </p:txBody>
      </p:sp>
      <p:sp>
        <p:nvSpPr>
          <p:cNvPr id="24" name="Стрелка вниз 23"/>
          <p:cNvSpPr/>
          <p:nvPr/>
        </p:nvSpPr>
        <p:spPr>
          <a:xfrm>
            <a:off x="6502908" y="2924944"/>
            <a:ext cx="3733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p:nvSpPr>
        <p:spPr>
          <a:xfrm>
            <a:off x="5876165" y="3433618"/>
            <a:ext cx="96545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latin typeface="Times New Roman" panose="02020603050405020304" pitchFamily="18" charset="0"/>
                <a:cs typeface="Times New Roman" panose="02020603050405020304" pitchFamily="18" charset="0"/>
              </a:rPr>
              <a:t>работник</a:t>
            </a:r>
            <a:endParaRPr lang="ru-RU" sz="1400" dirty="0">
              <a:latin typeface="Times New Roman" panose="02020603050405020304" pitchFamily="18" charset="0"/>
              <a:cs typeface="Times New Roman" panose="02020603050405020304" pitchFamily="18" charset="0"/>
            </a:endParaRPr>
          </a:p>
        </p:txBody>
      </p:sp>
      <p:sp>
        <p:nvSpPr>
          <p:cNvPr id="26" name="Стрелка вниз 25"/>
          <p:cNvSpPr/>
          <p:nvPr/>
        </p:nvSpPr>
        <p:spPr>
          <a:xfrm>
            <a:off x="7308304" y="2924944"/>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6948264" y="3433618"/>
            <a:ext cx="1080120" cy="730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latin typeface="Times New Roman" panose="02020603050405020304" pitchFamily="18" charset="0"/>
                <a:cs typeface="Times New Roman" panose="02020603050405020304" pitchFamily="18" charset="0"/>
              </a:rPr>
              <a:t>начальник отдела / управления </a:t>
            </a:r>
            <a:r>
              <a:rPr lang="ru-RU" dirty="0" smtClean="0"/>
              <a:t> </a:t>
            </a:r>
            <a:endParaRPr lang="ru-RU" dirty="0"/>
          </a:p>
        </p:txBody>
      </p:sp>
      <p:sp>
        <p:nvSpPr>
          <p:cNvPr id="28" name="Стрелка вниз 27"/>
          <p:cNvSpPr/>
          <p:nvPr/>
        </p:nvSpPr>
        <p:spPr>
          <a:xfrm>
            <a:off x="8388424" y="2924944"/>
            <a:ext cx="36004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28"/>
          <p:cNvSpPr/>
          <p:nvPr/>
        </p:nvSpPr>
        <p:spPr>
          <a:xfrm>
            <a:off x="8136396" y="3433618"/>
            <a:ext cx="9001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latin typeface="Times New Roman" panose="02020603050405020304" pitchFamily="18" charset="0"/>
                <a:cs typeface="Times New Roman" panose="02020603050405020304" pitchFamily="18" charset="0"/>
              </a:rPr>
              <a:t>д</a:t>
            </a:r>
            <a:r>
              <a:rPr lang="ru-RU" sz="1400" dirty="0" smtClean="0">
                <a:latin typeface="Times New Roman" panose="02020603050405020304" pitchFamily="18" charset="0"/>
                <a:cs typeface="Times New Roman" panose="02020603050405020304" pitchFamily="18" charset="0"/>
              </a:rPr>
              <a:t>иректор Фонда</a:t>
            </a:r>
            <a:endParaRPr lang="ru-RU" sz="1400" dirty="0">
              <a:latin typeface="Times New Roman" panose="02020603050405020304" pitchFamily="18" charset="0"/>
              <a:cs typeface="Times New Roman" panose="02020603050405020304" pitchFamily="18" charset="0"/>
            </a:endParaRPr>
          </a:p>
        </p:txBody>
      </p:sp>
      <p:sp>
        <p:nvSpPr>
          <p:cNvPr id="30" name="Прямоугольник 29"/>
          <p:cNvSpPr/>
          <p:nvPr/>
        </p:nvSpPr>
        <p:spPr>
          <a:xfrm>
            <a:off x="5616395" y="2938005"/>
            <a:ext cx="864096" cy="37452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latin typeface="Times New Roman" panose="02020603050405020304" pitchFamily="18" charset="0"/>
                <a:cs typeface="Times New Roman" panose="02020603050405020304" pitchFamily="18" charset="0"/>
              </a:rPr>
              <a:t>3 рабочих дня</a:t>
            </a:r>
            <a:endParaRPr lang="ru-RU" sz="1200" dirty="0">
              <a:latin typeface="Times New Roman" panose="02020603050405020304" pitchFamily="18" charset="0"/>
              <a:cs typeface="Times New Roman" panose="02020603050405020304" pitchFamily="18" charset="0"/>
            </a:endParaRPr>
          </a:p>
        </p:txBody>
      </p:sp>
      <p:sp>
        <p:nvSpPr>
          <p:cNvPr id="31" name="Прямоугольник 30"/>
          <p:cNvSpPr/>
          <p:nvPr/>
        </p:nvSpPr>
        <p:spPr>
          <a:xfrm>
            <a:off x="2987824" y="5215825"/>
            <a:ext cx="848498" cy="36004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latin typeface="Times New Roman" panose="02020603050405020304" pitchFamily="18" charset="0"/>
                <a:cs typeface="Times New Roman" panose="02020603050405020304" pitchFamily="18" charset="0"/>
              </a:rPr>
              <a:t>3 рабочих дня</a:t>
            </a:r>
            <a:endParaRPr lang="ru-RU" sz="1200" dirty="0">
              <a:latin typeface="Times New Roman" panose="02020603050405020304" pitchFamily="18" charset="0"/>
              <a:cs typeface="Times New Roman" panose="02020603050405020304" pitchFamily="18" charset="0"/>
            </a:endParaRPr>
          </a:p>
        </p:txBody>
      </p:sp>
      <p:sp>
        <p:nvSpPr>
          <p:cNvPr id="32" name="Стрелка вправо 31"/>
          <p:cNvSpPr/>
          <p:nvPr/>
        </p:nvSpPr>
        <p:spPr>
          <a:xfrm>
            <a:off x="2987824" y="5949280"/>
            <a:ext cx="331835"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рямоугольник 32"/>
          <p:cNvSpPr/>
          <p:nvPr/>
        </p:nvSpPr>
        <p:spPr>
          <a:xfrm>
            <a:off x="5996028" y="5769648"/>
            <a:ext cx="1368152" cy="797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latin typeface="Times New Roman" panose="02020603050405020304" pitchFamily="18" charset="0"/>
                <a:cs typeface="Times New Roman" panose="02020603050405020304" pitchFamily="18" charset="0"/>
              </a:rPr>
              <a:t>Отдел бухгалтерского учета</a:t>
            </a:r>
            <a:endParaRPr lang="ru-RU" sz="1400" dirty="0">
              <a:latin typeface="Times New Roman" panose="02020603050405020304" pitchFamily="18" charset="0"/>
              <a:cs typeface="Times New Roman" panose="02020603050405020304" pitchFamily="18" charset="0"/>
            </a:endParaRPr>
          </a:p>
        </p:txBody>
      </p:sp>
      <p:sp>
        <p:nvSpPr>
          <p:cNvPr id="34" name="Прямоугольник 33"/>
          <p:cNvSpPr/>
          <p:nvPr/>
        </p:nvSpPr>
        <p:spPr>
          <a:xfrm>
            <a:off x="5146588" y="5584197"/>
            <a:ext cx="828092" cy="36004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latin typeface="Times New Roman" panose="02020603050405020304" pitchFamily="18" charset="0"/>
                <a:cs typeface="Times New Roman" panose="02020603050405020304" pitchFamily="18" charset="0"/>
              </a:rPr>
              <a:t>5 рабочих дней</a:t>
            </a:r>
            <a:endParaRPr lang="ru-RU" sz="1200" dirty="0">
              <a:latin typeface="Times New Roman" panose="02020603050405020304" pitchFamily="18" charset="0"/>
              <a:cs typeface="Times New Roman" panose="02020603050405020304" pitchFamily="18" charset="0"/>
            </a:endParaRPr>
          </a:p>
        </p:txBody>
      </p:sp>
      <p:sp>
        <p:nvSpPr>
          <p:cNvPr id="35" name="Прямоугольник 34"/>
          <p:cNvSpPr/>
          <p:nvPr/>
        </p:nvSpPr>
        <p:spPr>
          <a:xfrm>
            <a:off x="3319659" y="5679639"/>
            <a:ext cx="1800198" cy="977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latin typeface="Times New Roman" panose="02020603050405020304" pitchFamily="18" charset="0"/>
                <a:cs typeface="Times New Roman" panose="02020603050405020304" pitchFamily="18" charset="0"/>
              </a:rPr>
              <a:t>Подарок, стоимость которого превышает 3 тыс. рублей либо неизвестна</a:t>
            </a:r>
            <a:endParaRPr lang="ru-RU" sz="1400" dirty="0">
              <a:latin typeface="Times New Roman" panose="02020603050405020304" pitchFamily="18" charset="0"/>
              <a:cs typeface="Times New Roman" panose="02020603050405020304" pitchFamily="18" charset="0"/>
            </a:endParaRPr>
          </a:p>
        </p:txBody>
      </p:sp>
      <p:sp>
        <p:nvSpPr>
          <p:cNvPr id="36" name="Стрелка вправо 35"/>
          <p:cNvSpPr/>
          <p:nvPr/>
        </p:nvSpPr>
        <p:spPr>
          <a:xfrm>
            <a:off x="5125853" y="5986789"/>
            <a:ext cx="848827" cy="3985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Стрелка вправо 36"/>
          <p:cNvSpPr/>
          <p:nvPr/>
        </p:nvSpPr>
        <p:spPr>
          <a:xfrm>
            <a:off x="7350236" y="6019274"/>
            <a:ext cx="786160" cy="2920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Прямоугольник 37"/>
          <p:cNvSpPr/>
          <p:nvPr/>
        </p:nvSpPr>
        <p:spPr>
          <a:xfrm>
            <a:off x="8136396" y="5080140"/>
            <a:ext cx="900100" cy="1564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latin typeface="Times New Roman" panose="02020603050405020304" pitchFamily="18" charset="0"/>
                <a:cs typeface="Times New Roman" panose="02020603050405020304" pitchFamily="18" charset="0"/>
              </a:rPr>
              <a:t>Работник выкупает подарок либо отказы-</a:t>
            </a:r>
            <a:r>
              <a:rPr lang="ru-RU" sz="1400" dirty="0" err="1" smtClean="0">
                <a:latin typeface="Times New Roman" panose="02020603050405020304" pitchFamily="18" charset="0"/>
                <a:cs typeface="Times New Roman" panose="02020603050405020304" pitchFamily="18" charset="0"/>
              </a:rPr>
              <a:t>вается</a:t>
            </a:r>
            <a:r>
              <a:rPr lang="ru-RU" sz="1400" dirty="0" smtClean="0">
                <a:latin typeface="Times New Roman" panose="02020603050405020304" pitchFamily="18" charset="0"/>
                <a:cs typeface="Times New Roman" panose="02020603050405020304" pitchFamily="18" charset="0"/>
              </a:rPr>
              <a:t> от выкупа</a:t>
            </a:r>
            <a:endParaRPr lang="ru-RU" sz="1400" dirty="0">
              <a:latin typeface="Times New Roman" panose="02020603050405020304" pitchFamily="18" charset="0"/>
              <a:cs typeface="Times New Roman" panose="02020603050405020304" pitchFamily="18" charset="0"/>
            </a:endParaRPr>
          </a:p>
        </p:txBody>
      </p:sp>
      <p:sp>
        <p:nvSpPr>
          <p:cNvPr id="39" name="Прямоугольник 38"/>
          <p:cNvSpPr/>
          <p:nvPr/>
        </p:nvSpPr>
        <p:spPr>
          <a:xfrm>
            <a:off x="7434318" y="5511119"/>
            <a:ext cx="648072" cy="43311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latin typeface="Times New Roman" panose="02020603050405020304" pitchFamily="18" charset="0"/>
                <a:cs typeface="Times New Roman" panose="02020603050405020304" pitchFamily="18" charset="0"/>
              </a:rPr>
              <a:t>3</a:t>
            </a:r>
            <a:r>
              <a:rPr lang="ru-RU" sz="1200" dirty="0" smtClean="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месяца</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954189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60648"/>
            <a:ext cx="8064896" cy="648072"/>
          </a:xfrm>
        </p:spPr>
        <p:txBody>
          <a:bodyPr/>
          <a:lstStyle/>
          <a:p>
            <a:pPr marL="0" indent="0">
              <a:buNone/>
            </a:pPr>
            <a:r>
              <a:rPr lang="ru-RU" sz="3200" dirty="0" smtClean="0">
                <a:solidFill>
                  <a:srgbClr val="FF9966"/>
                </a:solidFill>
                <a:latin typeface="Times New Roman" panose="02020603050405020304" pitchFamily="18" charset="0"/>
                <a:cs typeface="Times New Roman" panose="02020603050405020304" pitchFamily="18" charset="0"/>
              </a:rPr>
              <a:t>КАК ПРОТИВОСТОЯТЬ КОРРУПЦИИ?</a:t>
            </a:r>
            <a:endParaRPr lang="ru-RU" sz="3200" dirty="0">
              <a:solidFill>
                <a:srgbClr val="FF9966"/>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539552" y="1196752"/>
            <a:ext cx="5328592" cy="3474720"/>
          </a:xfrm>
        </p:spPr>
        <p:txBody>
          <a:bodyPr/>
          <a:lstStyle/>
          <a:p>
            <a:pPr marL="45720" indent="0">
              <a:buNone/>
            </a:pPr>
            <a:r>
              <a:rPr lang="ru-RU" dirty="0">
                <a:latin typeface="Times New Roman" panose="02020603050405020304" pitchFamily="18" charset="0"/>
                <a:cs typeface="Times New Roman" panose="02020603050405020304" pitchFamily="18" charset="0"/>
              </a:rPr>
              <a:t>При приеме на работу в Фонд, а также </a:t>
            </a:r>
            <a:r>
              <a:rPr lang="ru-RU" dirty="0">
                <a:solidFill>
                  <a:srgbClr val="C00000"/>
                </a:solidFill>
                <a:latin typeface="Times New Roman" panose="02020603050405020304" pitchFamily="18" charset="0"/>
                <a:cs typeface="Times New Roman" panose="02020603050405020304" pitchFamily="18" charset="0"/>
              </a:rPr>
              <a:t>ежегодно в период с 15 по 30 ноября</a:t>
            </a:r>
            <a:r>
              <a:rPr lang="ru-RU" dirty="0">
                <a:latin typeface="Times New Roman" panose="02020603050405020304" pitchFamily="18" charset="0"/>
                <a:cs typeface="Times New Roman" panose="02020603050405020304" pitchFamily="18" charset="0"/>
              </a:rPr>
              <a:t> работники Фонда предоставляют декларацию о соблюдении требований антикоррупционной политики Кировского областного территориального фонда обязательного медицинского страхования</a:t>
            </a:r>
          </a:p>
        </p:txBody>
      </p:sp>
      <p:pic>
        <p:nvPicPr>
          <p:cNvPr id="10242" name="Picture 2" descr="C:\Users\low12\Desktop\презентация\deklaratsiy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1196752"/>
            <a:ext cx="3089920" cy="3024336"/>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low12\Desktop\презентация\kalendar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619675"/>
            <a:ext cx="4896544"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27391"/>
      </p:ext>
    </p:extLst>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424936" cy="1008112"/>
          </a:xfrm>
        </p:spPr>
        <p:txBody>
          <a:bodyPr/>
          <a:lstStyle/>
          <a:p>
            <a:pPr marL="0" indent="0" algn="ctr">
              <a:buNone/>
            </a:pPr>
            <a:r>
              <a:rPr lang="ru-RU" sz="3200" dirty="0">
                <a:solidFill>
                  <a:srgbClr val="FF9966"/>
                </a:solidFill>
                <a:latin typeface="Times New Roman" panose="02020603050405020304" pitchFamily="18" charset="0"/>
                <a:cs typeface="Times New Roman" panose="02020603050405020304" pitchFamily="18" charset="0"/>
              </a:rPr>
              <a:t>Защита интересов лица, </a:t>
            </a:r>
            <a:r>
              <a:rPr lang="ru-RU" sz="3200" dirty="0" smtClean="0">
                <a:solidFill>
                  <a:srgbClr val="FF9966"/>
                </a:solidFill>
                <a:latin typeface="Times New Roman" panose="02020603050405020304" pitchFamily="18" charset="0"/>
                <a:cs typeface="Times New Roman" panose="02020603050405020304" pitchFamily="18" charset="0"/>
              </a:rPr>
              <a:t/>
            </a:r>
            <a:br>
              <a:rPr lang="ru-RU" sz="3200" dirty="0" smtClean="0">
                <a:solidFill>
                  <a:srgbClr val="FF9966"/>
                </a:solidFill>
                <a:latin typeface="Times New Roman" panose="02020603050405020304" pitchFamily="18" charset="0"/>
                <a:cs typeface="Times New Roman" panose="02020603050405020304" pitchFamily="18" charset="0"/>
              </a:rPr>
            </a:br>
            <a:r>
              <a:rPr lang="ru-RU" sz="3200" dirty="0" smtClean="0">
                <a:solidFill>
                  <a:srgbClr val="FF9966"/>
                </a:solidFill>
                <a:latin typeface="Times New Roman" panose="02020603050405020304" pitchFamily="18" charset="0"/>
                <a:cs typeface="Times New Roman" panose="02020603050405020304" pitchFamily="18" charset="0"/>
              </a:rPr>
              <a:t>направившего </a:t>
            </a:r>
            <a:r>
              <a:rPr lang="ru-RU" sz="3200" dirty="0">
                <a:solidFill>
                  <a:srgbClr val="FF9966"/>
                </a:solidFill>
                <a:latin typeface="Times New Roman" panose="02020603050405020304" pitchFamily="18" charset="0"/>
                <a:cs typeface="Times New Roman" panose="02020603050405020304" pitchFamily="18" charset="0"/>
              </a:rPr>
              <a:t>уведомление</a:t>
            </a:r>
          </a:p>
        </p:txBody>
      </p:sp>
      <p:sp>
        <p:nvSpPr>
          <p:cNvPr id="3" name="Объект 2"/>
          <p:cNvSpPr>
            <a:spLocks noGrp="1"/>
          </p:cNvSpPr>
          <p:nvPr>
            <p:ph sz="quarter" idx="13"/>
          </p:nvPr>
        </p:nvSpPr>
        <p:spPr>
          <a:xfrm>
            <a:off x="467544" y="1412776"/>
            <a:ext cx="8352928" cy="3474720"/>
          </a:xfrm>
        </p:spPr>
        <p:txBody>
          <a:bodyPr>
            <a:normAutofit fontScale="92500" lnSpcReduction="20000"/>
          </a:bodyPr>
          <a:lstStyle/>
          <a:p>
            <a:pPr algn="just">
              <a:buFont typeface="Wingdings" panose="05000000000000000000" pitchFamily="2" charset="2"/>
              <a:buChar char="v"/>
            </a:pPr>
            <a:r>
              <a:rPr lang="ru-RU" sz="2600" dirty="0">
                <a:latin typeface="Times New Roman" panose="02020603050405020304" pitchFamily="18" charset="0"/>
                <a:cs typeface="Times New Roman" panose="02020603050405020304" pitchFamily="18" charset="0"/>
              </a:rPr>
              <a:t>Фонд гарантирует, что ни один работник Фонда не будет подвергнут санкциям, если он сообщил о предполагаемом факте коррупции, либо если он отказался дать или получить взятку, совершить коммерческий подкуп или оказать посредничество во взяточничестве, в том числе, если в результате такого отказа у Фонда возникнут неблагоприятные последствия, либо не будут получены преимущества.</a:t>
            </a:r>
          </a:p>
          <a:p>
            <a:pPr algn="just">
              <a:buFont typeface="Wingdings" panose="05000000000000000000" pitchFamily="2" charset="2"/>
              <a:buChar char="v"/>
            </a:pPr>
            <a:r>
              <a:rPr lang="ru-RU" sz="2600" dirty="0">
                <a:latin typeface="Times New Roman" panose="02020603050405020304" pitchFamily="18" charset="0"/>
                <a:cs typeface="Times New Roman" panose="02020603050405020304" pitchFamily="18" charset="0"/>
              </a:rPr>
              <a:t>Фонд гарантирует конфиденциальность информации о работнике Фонда, сообщившем сведения о коррупционном правонарушении.</a:t>
            </a:r>
          </a:p>
          <a:p>
            <a:pPr marL="45720" indent="0">
              <a:buNone/>
            </a:pPr>
            <a:endParaRPr lang="ru-RU" dirty="0"/>
          </a:p>
        </p:txBody>
      </p:sp>
      <p:pic>
        <p:nvPicPr>
          <p:cNvPr id="11266" name="Picture 2" descr="C:\Users\low12\Desktop\презентация\unnamed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4654892"/>
            <a:ext cx="4320480" cy="1942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53960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9532" y="116632"/>
            <a:ext cx="8424936" cy="576064"/>
          </a:xfrm>
        </p:spPr>
        <p:txBody>
          <a:bodyPr/>
          <a:lstStyle/>
          <a:p>
            <a:pPr marL="0" indent="0">
              <a:buNone/>
            </a:pPr>
            <a:r>
              <a:rPr lang="ru-RU" sz="3200" dirty="0" smtClean="0">
                <a:solidFill>
                  <a:srgbClr val="FF9966"/>
                </a:solidFill>
                <a:latin typeface="Times New Roman" panose="02020603050405020304" pitchFamily="18" charset="0"/>
                <a:cs typeface="Times New Roman" panose="02020603050405020304" pitchFamily="18" charset="0"/>
              </a:rPr>
              <a:t>ГДЕ НАЙТИ ФОРМЫ УВЕДОМЛЕНИЙ?</a:t>
            </a:r>
            <a:endParaRPr lang="ru-RU" sz="3200" dirty="0">
              <a:solidFill>
                <a:srgbClr val="FF9966"/>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4499992" y="711137"/>
            <a:ext cx="4392488" cy="936104"/>
          </a:xfrm>
        </p:spPr>
        <p:txBody>
          <a:bodyPr>
            <a:normAutofit fontScale="85000" lnSpcReduction="10000"/>
          </a:bodyPr>
          <a:lstStyle/>
          <a:p>
            <a:pPr marL="45720" indent="0" algn="just">
              <a:buNone/>
            </a:pPr>
            <a:r>
              <a:rPr lang="ru-RU" sz="1800" dirty="0" smtClean="0">
                <a:latin typeface="Times New Roman" panose="02020603050405020304" pitchFamily="18" charset="0"/>
                <a:cs typeface="Times New Roman" panose="02020603050405020304" pitchFamily="18" charset="0"/>
              </a:rPr>
              <a:t>	Формы документов, связанных с противодействием коррупции, размещены на официальном сайте Фонда в сети «Интернет» в разделе «Противодействие коррупции».</a:t>
            </a:r>
            <a:endParaRPr lang="ru-RU" sz="1800" dirty="0">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3754" t="6835" r="24938" b="3903"/>
          <a:stretch/>
        </p:blipFill>
        <p:spPr bwMode="auto">
          <a:xfrm>
            <a:off x="179512" y="620688"/>
            <a:ext cx="4248472"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Прямая соединительная линия 5"/>
          <p:cNvCxnSpPr/>
          <p:nvPr/>
        </p:nvCxnSpPr>
        <p:spPr>
          <a:xfrm>
            <a:off x="179512" y="6381328"/>
            <a:ext cx="100811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179512" y="6597352"/>
            <a:ext cx="100811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179512" y="6381328"/>
            <a:ext cx="0" cy="21602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1187624" y="6381328"/>
            <a:ext cx="0" cy="21602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H="1">
            <a:off x="1043608" y="1700808"/>
            <a:ext cx="3384376" cy="453650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2101" t="6916" r="4359" b="24016"/>
          <a:stretch/>
        </p:blipFill>
        <p:spPr bwMode="auto">
          <a:xfrm>
            <a:off x="4572000" y="1700807"/>
            <a:ext cx="4476505" cy="3456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Прямая соединительная линия 19"/>
          <p:cNvCxnSpPr/>
          <p:nvPr/>
        </p:nvCxnSpPr>
        <p:spPr>
          <a:xfrm>
            <a:off x="5004048" y="3609020"/>
            <a:ext cx="3816424"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5004048" y="3861048"/>
            <a:ext cx="3816424"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5004048" y="3609020"/>
            <a:ext cx="0" cy="25202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8820472" y="3609020"/>
            <a:ext cx="0" cy="25202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a:off x="6228184" y="1916832"/>
            <a:ext cx="864096" cy="1584176"/>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Стрелка вправо 28"/>
          <p:cNvSpPr/>
          <p:nvPr/>
        </p:nvSpPr>
        <p:spPr>
          <a:xfrm>
            <a:off x="4427984" y="2996952"/>
            <a:ext cx="21602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624650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640960" cy="1359024"/>
          </a:xfrm>
        </p:spPr>
        <p:txBody>
          <a:bodyPr/>
          <a:lstStyle/>
          <a:p>
            <a:pPr marL="0" indent="0" algn="ctr">
              <a:buNone/>
            </a:pPr>
            <a:r>
              <a:rPr lang="ru-RU" sz="3200" dirty="0" smtClean="0">
                <a:solidFill>
                  <a:srgbClr val="FF9966"/>
                </a:solidFill>
                <a:latin typeface="Times New Roman" panose="02020603050405020304" pitchFamily="18" charset="0"/>
                <a:cs typeface="Times New Roman" panose="02020603050405020304" pitchFamily="18" charset="0"/>
              </a:rPr>
              <a:t>ЭТИЧЕСКИЕ НОРМЫ И ПРАВИЛА ПОВЕДЕНИЯ РАБОТНИКОВ ФОНДА</a:t>
            </a:r>
            <a:endParaRPr lang="ru-RU" sz="3200" dirty="0">
              <a:solidFill>
                <a:srgbClr val="FF9966"/>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395536" y="1268760"/>
            <a:ext cx="4968552" cy="3474720"/>
          </a:xfrm>
        </p:spPr>
        <p:txBody>
          <a:bodyPr>
            <a:noAutofit/>
          </a:bodyPr>
          <a:lstStyle/>
          <a:p>
            <a:pPr marL="45720" indent="0" algn="just">
              <a:spcBef>
                <a:spcPts val="0"/>
              </a:spcBef>
              <a:spcAft>
                <a:spcPts val="0"/>
              </a:spcAft>
              <a:buNone/>
            </a:pPr>
            <a:r>
              <a:rPr lang="ru-RU" sz="2000" dirty="0" smtClean="0">
                <a:latin typeface="Times New Roman" panose="02020603050405020304" pitchFamily="18" charset="0"/>
                <a:cs typeface="Times New Roman" panose="02020603050405020304" pitchFamily="18" charset="0"/>
              </a:rPr>
              <a:t>	Особое значение имеет совершенствование профессиональной этики работников Фонда. </a:t>
            </a:r>
          </a:p>
          <a:p>
            <a:pPr marL="45720" indent="0" algn="just">
              <a:spcBef>
                <a:spcPts val="0"/>
              </a:spcBef>
              <a:spcAft>
                <a:spcPts val="0"/>
              </a:spcAft>
              <a:buNone/>
            </a:pPr>
            <a:endParaRPr lang="ru-RU" sz="2000" dirty="0">
              <a:latin typeface="Times New Roman" panose="02020603050405020304" pitchFamily="18" charset="0"/>
              <a:cs typeface="Times New Roman" panose="02020603050405020304" pitchFamily="18" charset="0"/>
            </a:endParaRPr>
          </a:p>
          <a:p>
            <a:pPr marL="45720" indent="0" algn="just">
              <a:spcBef>
                <a:spcPts val="0"/>
              </a:spcBef>
              <a:spcAft>
                <a:spcPts val="0"/>
              </a:spcAft>
              <a:buNone/>
            </a:pPr>
            <a:endParaRPr lang="ru-RU" sz="2000" dirty="0" smtClean="0">
              <a:latin typeface="Times New Roman" panose="02020603050405020304" pitchFamily="18" charset="0"/>
              <a:cs typeface="Times New Roman" panose="02020603050405020304" pitchFamily="18" charset="0"/>
            </a:endParaRPr>
          </a:p>
          <a:p>
            <a:pPr marL="45720" indent="0" algn="just">
              <a:spcBef>
                <a:spcPts val="0"/>
              </a:spcBef>
              <a:spcAft>
                <a:spcPts val="0"/>
              </a:spcAft>
              <a:buNone/>
            </a:pPr>
            <a:endParaRPr lang="ru-RU" sz="2000" dirty="0">
              <a:latin typeface="Times New Roman" panose="02020603050405020304" pitchFamily="18" charset="0"/>
              <a:cs typeface="Times New Roman" panose="02020603050405020304" pitchFamily="18" charset="0"/>
            </a:endParaRPr>
          </a:p>
          <a:p>
            <a:pPr marL="45720" indent="0" algn="just">
              <a:spcBef>
                <a:spcPts val="0"/>
              </a:spcBef>
              <a:spcAft>
                <a:spcPts val="0"/>
              </a:spcAft>
              <a:buNone/>
            </a:pPr>
            <a:endParaRPr lang="ru-RU" sz="2000" dirty="0" smtClean="0">
              <a:latin typeface="Times New Roman" panose="02020603050405020304" pitchFamily="18" charset="0"/>
              <a:cs typeface="Times New Roman" panose="02020603050405020304" pitchFamily="18" charset="0"/>
            </a:endParaRPr>
          </a:p>
          <a:p>
            <a:pPr marL="45720" indent="0" algn="just">
              <a:spcBef>
                <a:spcPts val="0"/>
              </a:spcBef>
              <a:spcAft>
                <a:spcPts val="0"/>
              </a:spcAft>
              <a:buNone/>
            </a:pPr>
            <a:endParaRPr lang="ru-RU" sz="2000" dirty="0">
              <a:latin typeface="Times New Roman" panose="02020603050405020304" pitchFamily="18" charset="0"/>
              <a:cs typeface="Times New Roman" panose="02020603050405020304" pitchFamily="18" charset="0"/>
            </a:endParaRPr>
          </a:p>
          <a:p>
            <a:pPr marL="45720" indent="0" algn="just">
              <a:spcBef>
                <a:spcPts val="0"/>
              </a:spcBef>
              <a:spcAft>
                <a:spcPts val="0"/>
              </a:spcAft>
              <a:buNone/>
            </a:pPr>
            <a:r>
              <a:rPr lang="ru-RU" sz="2000" dirty="0" smtClean="0">
                <a:latin typeface="Times New Roman" panose="02020603050405020304" pitchFamily="18" charset="0"/>
                <a:cs typeface="Times New Roman" panose="02020603050405020304" pitchFamily="18" charset="0"/>
              </a:rPr>
              <a:t>	Целью </a:t>
            </a:r>
            <a:r>
              <a:rPr lang="ru-RU" sz="2000" dirty="0">
                <a:latin typeface="Times New Roman" panose="02020603050405020304" pitchFamily="18" charset="0"/>
                <a:cs typeface="Times New Roman" panose="02020603050405020304" pitchFamily="18" charset="0"/>
              </a:rPr>
              <a:t>Кодекса является установление этических норм и правил служебного поведения работников </a:t>
            </a:r>
            <a:r>
              <a:rPr lang="ru-RU" sz="2000" dirty="0" smtClean="0">
                <a:latin typeface="Times New Roman" panose="02020603050405020304" pitchFamily="18" charset="0"/>
                <a:cs typeface="Times New Roman" panose="02020603050405020304" pitchFamily="18" charset="0"/>
              </a:rPr>
              <a:t>Фонда </a:t>
            </a:r>
            <a:r>
              <a:rPr lang="ru-RU" sz="2000" dirty="0">
                <a:latin typeface="Times New Roman" panose="02020603050405020304" pitchFamily="18" charset="0"/>
                <a:cs typeface="Times New Roman" panose="02020603050405020304" pitchFamily="18" charset="0"/>
              </a:rPr>
              <a:t>для достойного выполнения ими своей профессиональной деятельности, а также содействие укреплению авторитета работников Фонда, доверия граждан и организаций к Фонду и обеспечение единых норм поведения работников Фонда.</a:t>
            </a:r>
          </a:p>
        </p:txBody>
      </p:sp>
      <p:sp>
        <p:nvSpPr>
          <p:cNvPr id="4" name="Прямоугольник 3"/>
          <p:cNvSpPr/>
          <p:nvPr/>
        </p:nvSpPr>
        <p:spPr>
          <a:xfrm>
            <a:off x="5796136" y="1699886"/>
            <a:ext cx="2952328" cy="3477875"/>
          </a:xfrm>
          <a:prstGeom prst="rect">
            <a:avLst/>
          </a:prstGeom>
        </p:spPr>
        <p:txBody>
          <a:bodyPr wrap="square">
            <a:spAutoFit/>
          </a:bodyPr>
          <a:lstStyle/>
          <a:p>
            <a:pPr marL="45720" indent="0" algn="just">
              <a:spcBef>
                <a:spcPts val="0"/>
              </a:spcBef>
              <a:spcAft>
                <a:spcPts val="0"/>
              </a:spcAft>
              <a:buNone/>
            </a:pPr>
            <a:r>
              <a:rPr lang="ru-RU" sz="2000" dirty="0">
                <a:latin typeface="Times New Roman" panose="02020603050405020304" pitchFamily="18" charset="0"/>
                <a:cs typeface="Times New Roman" panose="02020603050405020304" pitchFamily="18" charset="0"/>
              </a:rPr>
              <a:t>Приказом Фонда от 13.07.2022 № 615 утвержден новый Кодекс этики и служебного поведения работников Кировского областного территориального фонда обязательного медицинского </a:t>
            </a:r>
            <a:r>
              <a:rPr lang="ru-RU" sz="2000" dirty="0" smtClean="0">
                <a:latin typeface="Times New Roman" panose="02020603050405020304" pitchFamily="18" charset="0"/>
                <a:cs typeface="Times New Roman" panose="02020603050405020304" pitchFamily="18" charset="0"/>
              </a:rPr>
              <a:t>страхования (далее – Кодекс).</a:t>
            </a:r>
            <a:endParaRPr lang="ru-RU" sz="2000" dirty="0">
              <a:latin typeface="Times New Roman" panose="02020603050405020304" pitchFamily="18" charset="0"/>
              <a:cs typeface="Times New Roman" panose="02020603050405020304" pitchFamily="18" charset="0"/>
            </a:endParaRPr>
          </a:p>
        </p:txBody>
      </p:sp>
      <p:pic>
        <p:nvPicPr>
          <p:cNvPr id="2050" name="Picture 2" descr="C:\Users\low12\Desktop\презентация\kodeks-professionalnoj-ehtiki-advokat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212608"/>
            <a:ext cx="3888432" cy="1573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89536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496944" cy="1143000"/>
          </a:xfrm>
        </p:spPr>
        <p:txBody>
          <a:bodyPr/>
          <a:lstStyle/>
          <a:p>
            <a:pPr marL="0" indent="0" algn="ctr">
              <a:buNone/>
            </a:pPr>
            <a:r>
              <a:rPr lang="ru-RU" sz="3200" dirty="0">
                <a:solidFill>
                  <a:srgbClr val="FF9966"/>
                </a:solidFill>
                <a:latin typeface="Times New Roman" panose="02020603050405020304" pitchFamily="18" charset="0"/>
                <a:cs typeface="Times New Roman" panose="02020603050405020304" pitchFamily="18" charset="0"/>
              </a:rPr>
              <a:t>ЭТИЧЕСКИЕ НОРМЫ И ПРАВИЛА ПОВЕДЕНИЯ РАБОТНИКОВ ФОНДА</a:t>
            </a:r>
          </a:p>
        </p:txBody>
      </p:sp>
      <p:sp>
        <p:nvSpPr>
          <p:cNvPr id="3" name="Объект 2"/>
          <p:cNvSpPr>
            <a:spLocks noGrp="1"/>
          </p:cNvSpPr>
          <p:nvPr>
            <p:ph sz="quarter" idx="13"/>
          </p:nvPr>
        </p:nvSpPr>
        <p:spPr>
          <a:xfrm>
            <a:off x="107504" y="1196752"/>
            <a:ext cx="8856984" cy="5472608"/>
          </a:xfrm>
        </p:spPr>
        <p:txBody>
          <a:bodyPr>
            <a:normAutofit fontScale="62500" lnSpcReduction="20000"/>
          </a:bodyPr>
          <a:lstStyle/>
          <a:p>
            <a:pPr marL="45720" indent="0" algn="just">
              <a:spcBef>
                <a:spcPts val="0"/>
              </a:spcBef>
              <a:spcAft>
                <a:spcPts val="0"/>
              </a:spcAft>
              <a:buNone/>
            </a:pPr>
            <a:r>
              <a:rPr lang="ru-RU" sz="2300" dirty="0" smtClean="0">
                <a:latin typeface="Times New Roman" panose="02020603050405020304" pitchFamily="18" charset="0"/>
                <a:cs typeface="Times New Roman" panose="02020603050405020304" pitchFamily="18" charset="0"/>
              </a:rPr>
              <a:t>Каждый </a:t>
            </a:r>
            <a:r>
              <a:rPr lang="ru-RU" sz="2300" dirty="0">
                <a:latin typeface="Times New Roman" panose="02020603050405020304" pitchFamily="18" charset="0"/>
                <a:cs typeface="Times New Roman" panose="02020603050405020304" pitchFamily="18" charset="0"/>
              </a:rPr>
              <a:t>работник Фонда должен принимать все необходимые меры для соблюдения положений </a:t>
            </a:r>
            <a:r>
              <a:rPr lang="ru-RU" sz="2300" dirty="0" smtClean="0">
                <a:latin typeface="Times New Roman" panose="02020603050405020304" pitchFamily="18" charset="0"/>
                <a:cs typeface="Times New Roman" panose="02020603050405020304" pitchFamily="18" charset="0"/>
              </a:rPr>
              <a:t>Кодекса.</a:t>
            </a:r>
          </a:p>
          <a:p>
            <a:pPr marL="45720" indent="0" algn="just">
              <a:spcBef>
                <a:spcPts val="0"/>
              </a:spcBef>
              <a:spcAft>
                <a:spcPts val="0"/>
              </a:spcAft>
              <a:buNone/>
            </a:pPr>
            <a:r>
              <a:rPr lang="ru-RU" sz="2300" dirty="0" smtClean="0">
                <a:latin typeface="Times New Roman" panose="02020603050405020304" pitchFamily="18" charset="0"/>
                <a:cs typeface="Times New Roman" panose="02020603050405020304" pitchFamily="18" charset="0"/>
              </a:rPr>
              <a:t>	</a:t>
            </a:r>
          </a:p>
          <a:p>
            <a:pPr marL="45720" indent="0" algn="just">
              <a:spcBef>
                <a:spcPts val="0"/>
              </a:spcBef>
              <a:spcAft>
                <a:spcPts val="0"/>
              </a:spcAft>
              <a:buNone/>
            </a:pPr>
            <a:r>
              <a:rPr lang="ru-RU" sz="2300" dirty="0" smtClean="0">
                <a:latin typeface="Times New Roman" panose="02020603050405020304" pitchFamily="18" charset="0"/>
                <a:cs typeface="Times New Roman" panose="02020603050405020304" pitchFamily="18" charset="0"/>
              </a:rPr>
              <a:t>В соответствии с пунктом 2.3 Кодекса работник Фонда обязан:</a:t>
            </a:r>
          </a:p>
          <a:p>
            <a:pPr marL="45720" indent="0" algn="just">
              <a:spcBef>
                <a:spcPts val="0"/>
              </a:spcBef>
              <a:spcAft>
                <a:spcPts val="0"/>
              </a:spcAft>
              <a:buNone/>
            </a:pPr>
            <a:endParaRPr lang="ru-RU" sz="2300" dirty="0" smtClean="0">
              <a:latin typeface="Times New Roman" panose="02020603050405020304" pitchFamily="18" charset="0"/>
              <a:cs typeface="Times New Roman" panose="02020603050405020304" pitchFamily="18" charset="0"/>
            </a:endParaRPr>
          </a:p>
          <a:p>
            <a:pPr marL="502920" indent="-457200" algn="just">
              <a:spcBef>
                <a:spcPts val="0"/>
              </a:spcBef>
              <a:spcAft>
                <a:spcPts val="0"/>
              </a:spcAft>
              <a:buFont typeface="+mj-lt"/>
              <a:buAutoNum type="arabicPeriod"/>
            </a:pPr>
            <a:r>
              <a:rPr lang="ru-RU" sz="2300" dirty="0" smtClean="0">
                <a:latin typeface="Times New Roman" panose="02020603050405020304" pitchFamily="18" charset="0"/>
                <a:cs typeface="Times New Roman" panose="02020603050405020304" pitchFamily="18" charset="0"/>
              </a:rPr>
              <a:t>Соблюдать нормативные </a:t>
            </a:r>
            <a:r>
              <a:rPr lang="ru-RU" sz="2300" dirty="0">
                <a:latin typeface="Times New Roman" panose="02020603050405020304" pitchFamily="18" charset="0"/>
                <a:cs typeface="Times New Roman" panose="02020603050405020304" pitchFamily="18" charset="0"/>
              </a:rPr>
              <a:t>правовые акты </a:t>
            </a:r>
            <a:r>
              <a:rPr lang="ru-RU" sz="2300" dirty="0" smtClean="0">
                <a:latin typeface="Times New Roman" panose="02020603050405020304" pitchFamily="18" charset="0"/>
                <a:cs typeface="Times New Roman" panose="02020603050405020304" pitchFamily="18" charset="0"/>
              </a:rPr>
              <a:t>РФ </a:t>
            </a:r>
            <a:r>
              <a:rPr lang="ru-RU" sz="2300" dirty="0">
                <a:latin typeface="Times New Roman" panose="02020603050405020304" pitchFamily="18" charset="0"/>
                <a:cs typeface="Times New Roman" panose="02020603050405020304" pitchFamily="18" charset="0"/>
              </a:rPr>
              <a:t>независимо от политической, экономической целесообразности и иных предпочтений</a:t>
            </a:r>
            <a:r>
              <a:rPr lang="ru-RU" sz="2300" dirty="0" smtClean="0">
                <a:latin typeface="Times New Roman" panose="02020603050405020304" pitchFamily="18" charset="0"/>
                <a:cs typeface="Times New Roman" panose="02020603050405020304" pitchFamily="18" charset="0"/>
              </a:rPr>
              <a:t>.</a:t>
            </a:r>
          </a:p>
          <a:p>
            <a:pPr marL="502920" indent="-457200" algn="just">
              <a:spcBef>
                <a:spcPts val="0"/>
              </a:spcBef>
              <a:spcAft>
                <a:spcPts val="0"/>
              </a:spcAft>
              <a:buFont typeface="+mj-lt"/>
              <a:buAutoNum type="arabicPeriod"/>
            </a:pPr>
            <a:endParaRPr lang="ru-RU" sz="2300" dirty="0" smtClean="0">
              <a:latin typeface="Times New Roman" panose="02020603050405020304" pitchFamily="18" charset="0"/>
              <a:cs typeface="Times New Roman" panose="02020603050405020304" pitchFamily="18" charset="0"/>
            </a:endParaRPr>
          </a:p>
          <a:p>
            <a:pPr marL="502920" indent="-457200" algn="just">
              <a:spcBef>
                <a:spcPts val="0"/>
              </a:spcBef>
              <a:spcAft>
                <a:spcPts val="0"/>
              </a:spcAft>
              <a:buFont typeface="+mj-lt"/>
              <a:buAutoNum type="arabicPeriod"/>
            </a:pPr>
            <a:r>
              <a:rPr lang="ru-RU" sz="2300" dirty="0">
                <a:latin typeface="Times New Roman" panose="02020603050405020304" pitchFamily="18" charset="0"/>
                <a:cs typeface="Times New Roman" panose="02020603050405020304" pitchFamily="18" charset="0"/>
              </a:rPr>
              <a:t>Соблюдать ограничения, запреты и исполнять обязанности, установленные Трудовым кодексом </a:t>
            </a:r>
            <a:r>
              <a:rPr lang="ru-RU" sz="2300" dirty="0" smtClean="0">
                <a:latin typeface="Times New Roman" panose="02020603050405020304" pitchFamily="18" charset="0"/>
                <a:cs typeface="Times New Roman" panose="02020603050405020304" pitchFamily="18" charset="0"/>
              </a:rPr>
              <a:t>РФ, </a:t>
            </a:r>
            <a:r>
              <a:rPr lang="ru-RU" sz="2300" dirty="0">
                <a:latin typeface="Times New Roman" panose="02020603050405020304" pitchFamily="18" charset="0"/>
                <a:cs typeface="Times New Roman" panose="02020603050405020304" pitchFamily="18" charset="0"/>
              </a:rPr>
              <a:t>Федеральным законом от 25.12.2008 </a:t>
            </a:r>
            <a:r>
              <a:rPr lang="ru-RU" sz="2300" dirty="0" smtClean="0">
                <a:latin typeface="Times New Roman" panose="02020603050405020304" pitchFamily="18" charset="0"/>
                <a:cs typeface="Times New Roman" panose="02020603050405020304" pitchFamily="18" charset="0"/>
              </a:rPr>
              <a:t>№ </a:t>
            </a:r>
            <a:r>
              <a:rPr lang="ru-RU" sz="2300" dirty="0">
                <a:latin typeface="Times New Roman" panose="02020603050405020304" pitchFamily="18" charset="0"/>
                <a:cs typeface="Times New Roman" panose="02020603050405020304" pitchFamily="18" charset="0"/>
              </a:rPr>
              <a:t>273-ФЗ «О противодействии коррупции</a:t>
            </a:r>
            <a:r>
              <a:rPr lang="ru-RU" sz="2300" dirty="0" smtClean="0">
                <a:latin typeface="Times New Roman" panose="02020603050405020304" pitchFamily="18" charset="0"/>
                <a:cs typeface="Times New Roman" panose="02020603050405020304" pitchFamily="18" charset="0"/>
              </a:rPr>
              <a:t>» и </a:t>
            </a:r>
            <a:r>
              <a:rPr lang="ru-RU" sz="2300" dirty="0">
                <a:latin typeface="Times New Roman" panose="02020603050405020304" pitchFamily="18" charset="0"/>
                <a:cs typeface="Times New Roman" panose="02020603050405020304" pitchFamily="18" charset="0"/>
              </a:rPr>
              <a:t>иными нормативными правовыми актами </a:t>
            </a:r>
            <a:r>
              <a:rPr lang="ru-RU" sz="2300" dirty="0" smtClean="0">
                <a:latin typeface="Times New Roman" panose="02020603050405020304" pitchFamily="18" charset="0"/>
                <a:cs typeface="Times New Roman" panose="02020603050405020304" pitchFamily="18" charset="0"/>
              </a:rPr>
              <a:t>РФ.</a:t>
            </a:r>
          </a:p>
          <a:p>
            <a:pPr marL="502920" indent="-457200" algn="just">
              <a:spcBef>
                <a:spcPts val="0"/>
              </a:spcBef>
              <a:spcAft>
                <a:spcPts val="0"/>
              </a:spcAft>
              <a:buFont typeface="+mj-lt"/>
              <a:buAutoNum type="arabicPeriod"/>
            </a:pPr>
            <a:endParaRPr lang="ru-RU" sz="2300" dirty="0" smtClean="0">
              <a:latin typeface="Times New Roman" panose="02020603050405020304" pitchFamily="18" charset="0"/>
              <a:cs typeface="Times New Roman" panose="02020603050405020304" pitchFamily="18" charset="0"/>
            </a:endParaRPr>
          </a:p>
          <a:p>
            <a:pPr marL="502920" indent="-457200" algn="just">
              <a:spcBef>
                <a:spcPts val="0"/>
              </a:spcBef>
              <a:spcAft>
                <a:spcPts val="0"/>
              </a:spcAft>
              <a:buFont typeface="+mj-lt"/>
              <a:buAutoNum type="arabicPeriod"/>
            </a:pPr>
            <a:r>
              <a:rPr lang="ru-RU" sz="2300" dirty="0">
                <a:latin typeface="Times New Roman" panose="02020603050405020304" pitchFamily="18" charset="0"/>
                <a:cs typeface="Times New Roman" panose="02020603050405020304" pitchFamily="18" charset="0"/>
              </a:rPr>
              <a:t>Противодействовать проявлениям коррупции и предпринимать меры по ее профилактике в порядке, установленном законодательством </a:t>
            </a:r>
            <a:r>
              <a:rPr lang="ru-RU" sz="2300" dirty="0" smtClean="0">
                <a:latin typeface="Times New Roman" panose="02020603050405020304" pitchFamily="18" charset="0"/>
                <a:cs typeface="Times New Roman" panose="02020603050405020304" pitchFamily="18" charset="0"/>
              </a:rPr>
              <a:t>РФ.</a:t>
            </a:r>
          </a:p>
          <a:p>
            <a:pPr marL="502920" indent="-457200" algn="just">
              <a:spcBef>
                <a:spcPts val="0"/>
              </a:spcBef>
              <a:spcAft>
                <a:spcPts val="0"/>
              </a:spcAft>
              <a:buFont typeface="+mj-lt"/>
              <a:buAutoNum type="arabicPeriod"/>
            </a:pPr>
            <a:endParaRPr lang="ru-RU" sz="2300" dirty="0" smtClean="0">
              <a:latin typeface="Times New Roman" panose="02020603050405020304" pitchFamily="18" charset="0"/>
              <a:cs typeface="Times New Roman" panose="02020603050405020304" pitchFamily="18" charset="0"/>
            </a:endParaRPr>
          </a:p>
          <a:p>
            <a:pPr marL="502920" indent="-457200" algn="just">
              <a:spcBef>
                <a:spcPts val="0"/>
              </a:spcBef>
              <a:spcAft>
                <a:spcPts val="0"/>
              </a:spcAft>
              <a:buFont typeface="+mj-lt"/>
              <a:buAutoNum type="arabicPeriod"/>
            </a:pPr>
            <a:r>
              <a:rPr lang="ru-RU" sz="2300" dirty="0">
                <a:latin typeface="Times New Roman" panose="02020603050405020304" pitchFamily="18" charset="0"/>
                <a:cs typeface="Times New Roman" panose="02020603050405020304" pitchFamily="18" charset="0"/>
              </a:rPr>
              <a:t>Принимать соответствующие меры по обеспечению безопасности и конфиденциальности информации, за несанкционированное разглашение которой он несет ответственность и (или) которая стала известна ему в связи с исполнением им должностных обязанностей</a:t>
            </a:r>
            <a:r>
              <a:rPr lang="ru-RU" sz="2300" dirty="0" smtClean="0">
                <a:latin typeface="Times New Roman" panose="02020603050405020304" pitchFamily="18" charset="0"/>
                <a:cs typeface="Times New Roman" panose="02020603050405020304" pitchFamily="18" charset="0"/>
              </a:rPr>
              <a:t>.</a:t>
            </a:r>
          </a:p>
          <a:p>
            <a:pPr marL="502920" indent="-457200" algn="just">
              <a:spcBef>
                <a:spcPts val="0"/>
              </a:spcBef>
              <a:spcAft>
                <a:spcPts val="0"/>
              </a:spcAft>
              <a:buFont typeface="+mj-lt"/>
              <a:buAutoNum type="arabicPeriod"/>
            </a:pPr>
            <a:endParaRPr lang="ru-RU" sz="2300" dirty="0" smtClean="0">
              <a:latin typeface="Times New Roman" panose="02020603050405020304" pitchFamily="18" charset="0"/>
              <a:cs typeface="Times New Roman" panose="02020603050405020304" pitchFamily="18" charset="0"/>
            </a:endParaRPr>
          </a:p>
          <a:p>
            <a:pPr marL="502920" indent="-457200" algn="just">
              <a:spcBef>
                <a:spcPts val="0"/>
              </a:spcBef>
              <a:spcAft>
                <a:spcPts val="0"/>
              </a:spcAft>
              <a:buFont typeface="+mj-lt"/>
              <a:buAutoNum type="arabicPeriod"/>
            </a:pPr>
            <a:r>
              <a:rPr lang="ru-RU" sz="2300" dirty="0">
                <a:latin typeface="Times New Roman" panose="02020603050405020304" pitchFamily="18" charset="0"/>
                <a:cs typeface="Times New Roman" panose="02020603050405020304" pitchFamily="18" charset="0"/>
              </a:rPr>
              <a:t>Уведомлять работодателя обо всех случаях обращения к нему каких-либо лиц в целях склонения к совершению коррупционных правонарушений в установленном Фондом порядке. </a:t>
            </a:r>
            <a:endParaRPr lang="ru-RU" sz="2300" dirty="0" smtClean="0">
              <a:latin typeface="Times New Roman" panose="02020603050405020304" pitchFamily="18" charset="0"/>
              <a:cs typeface="Times New Roman" panose="02020603050405020304" pitchFamily="18" charset="0"/>
            </a:endParaRPr>
          </a:p>
          <a:p>
            <a:pPr marL="502920" indent="-457200" algn="just">
              <a:spcBef>
                <a:spcPts val="0"/>
              </a:spcBef>
              <a:spcAft>
                <a:spcPts val="0"/>
              </a:spcAft>
              <a:buFont typeface="+mj-lt"/>
              <a:buAutoNum type="arabicPeriod"/>
            </a:pPr>
            <a:endParaRPr lang="ru-RU" sz="2300" dirty="0" smtClean="0">
              <a:latin typeface="Times New Roman" panose="02020603050405020304" pitchFamily="18" charset="0"/>
              <a:cs typeface="Times New Roman" panose="02020603050405020304" pitchFamily="18" charset="0"/>
            </a:endParaRPr>
          </a:p>
          <a:p>
            <a:pPr marL="502920" indent="-457200" algn="just">
              <a:spcBef>
                <a:spcPts val="0"/>
              </a:spcBef>
              <a:spcAft>
                <a:spcPts val="0"/>
              </a:spcAft>
              <a:buFont typeface="+mj-lt"/>
              <a:buAutoNum type="arabicPeriod"/>
            </a:pPr>
            <a:r>
              <a:rPr lang="ru-RU" sz="2300" dirty="0" smtClean="0">
                <a:latin typeface="Times New Roman" panose="02020603050405020304" pitchFamily="18" charset="0"/>
                <a:cs typeface="Times New Roman" panose="02020603050405020304" pitchFamily="18" charset="0"/>
              </a:rPr>
              <a:t>Принимать </a:t>
            </a:r>
            <a:r>
              <a:rPr lang="ru-RU" sz="2300" dirty="0">
                <a:latin typeface="Times New Roman" panose="02020603050405020304" pitchFamily="18" charset="0"/>
                <a:cs typeface="Times New Roman" panose="02020603050405020304" pitchFamily="18" charset="0"/>
              </a:rPr>
              <a:t>меры по недопущению любой возможности возникновения конфликта интересов и урегулированию возникшего конфликта интересов</a:t>
            </a:r>
            <a:r>
              <a:rPr lang="ru-RU" sz="2300" dirty="0" smtClean="0">
                <a:latin typeface="Times New Roman" panose="02020603050405020304" pitchFamily="18" charset="0"/>
                <a:cs typeface="Times New Roman" panose="02020603050405020304" pitchFamily="18" charset="0"/>
              </a:rPr>
              <a:t>.</a:t>
            </a:r>
          </a:p>
          <a:p>
            <a:pPr marL="502920" indent="-457200" algn="just">
              <a:spcBef>
                <a:spcPts val="0"/>
              </a:spcBef>
              <a:spcAft>
                <a:spcPts val="0"/>
              </a:spcAft>
              <a:buFont typeface="+mj-lt"/>
              <a:buAutoNum type="arabicPeriod"/>
            </a:pPr>
            <a:endParaRPr lang="ru-RU" sz="2300" dirty="0" smtClean="0">
              <a:latin typeface="Times New Roman" panose="02020603050405020304" pitchFamily="18" charset="0"/>
              <a:cs typeface="Times New Roman" panose="02020603050405020304" pitchFamily="18" charset="0"/>
            </a:endParaRPr>
          </a:p>
          <a:p>
            <a:pPr marL="502920" indent="-457200" algn="just">
              <a:spcBef>
                <a:spcPts val="0"/>
              </a:spcBef>
              <a:spcAft>
                <a:spcPts val="0"/>
              </a:spcAft>
              <a:buFont typeface="+mj-lt"/>
              <a:buAutoNum type="arabicPeriod"/>
            </a:pPr>
            <a:r>
              <a:rPr lang="ru-RU" sz="2300" dirty="0">
                <a:latin typeface="Times New Roman" panose="02020603050405020304" pitchFamily="18" charset="0"/>
                <a:cs typeface="Times New Roman" panose="02020603050405020304" pitchFamily="18" charset="0"/>
              </a:rPr>
              <a:t>Уведомлять работодателя в порядке, определенном работодателем в соответствии с нормативными правовыми актами </a:t>
            </a:r>
            <a:r>
              <a:rPr lang="ru-RU" sz="2300" dirty="0" smtClean="0">
                <a:latin typeface="Times New Roman" panose="02020603050405020304" pitchFamily="18" charset="0"/>
                <a:cs typeface="Times New Roman" panose="02020603050405020304" pitchFamily="18" charset="0"/>
              </a:rPr>
              <a:t>РФ, </a:t>
            </a:r>
            <a:r>
              <a:rPr lang="ru-RU" sz="2300" dirty="0">
                <a:latin typeface="Times New Roman" panose="02020603050405020304" pitchFamily="18" charset="0"/>
                <a:cs typeface="Times New Roman" panose="02020603050405020304" pitchFamily="18" charset="0"/>
              </a:rPr>
              <a:t>о личной заинтересованности при исполнении должностных обязанностей, которая может привести к конфликту интересов, как только ему станет об этом известно</a:t>
            </a:r>
            <a:r>
              <a:rPr lang="ru-RU" sz="2300" dirty="0" smtClean="0">
                <a:latin typeface="Times New Roman" panose="02020603050405020304" pitchFamily="18" charset="0"/>
                <a:cs typeface="Times New Roman" panose="02020603050405020304" pitchFamily="18" charset="0"/>
              </a:rPr>
              <a:t>.</a:t>
            </a:r>
          </a:p>
          <a:p>
            <a:pPr marL="502920" indent="-457200" algn="just">
              <a:spcBef>
                <a:spcPts val="0"/>
              </a:spcBef>
              <a:spcAft>
                <a:spcPts val="0"/>
              </a:spcAft>
              <a:buFont typeface="+mj-lt"/>
              <a:buAutoNum type="arabicPeriod"/>
            </a:pPr>
            <a:endParaRPr lang="ru-RU" sz="2300" dirty="0" smtClean="0">
              <a:latin typeface="Times New Roman" panose="02020603050405020304" pitchFamily="18" charset="0"/>
              <a:cs typeface="Times New Roman" panose="02020603050405020304" pitchFamily="18" charset="0"/>
            </a:endParaRPr>
          </a:p>
          <a:p>
            <a:pPr marL="502920" indent="-457200" algn="just">
              <a:spcBef>
                <a:spcPts val="0"/>
              </a:spcBef>
              <a:spcAft>
                <a:spcPts val="0"/>
              </a:spcAft>
              <a:buFont typeface="+mj-lt"/>
              <a:buAutoNum type="arabicPeriod"/>
            </a:pPr>
            <a:r>
              <a:rPr lang="ru-RU" sz="2300" dirty="0">
                <a:latin typeface="Times New Roman" panose="02020603050405020304" pitchFamily="18" charset="0"/>
                <a:cs typeface="Times New Roman" panose="02020603050405020304" pitchFamily="18" charset="0"/>
              </a:rPr>
              <a:t>Уведомлять работодателя о получении им подарка в связи с протокольными мероприятиями, со служебными командировками, с другими официальными мероприятиями и в </a:t>
            </a:r>
            <a:r>
              <a:rPr lang="ru-RU" sz="2300" dirty="0" smtClean="0">
                <a:latin typeface="Times New Roman" panose="02020603050405020304" pitchFamily="18" charset="0"/>
                <a:cs typeface="Times New Roman" panose="02020603050405020304" pitchFamily="18" charset="0"/>
              </a:rPr>
              <a:t>случаях</a:t>
            </a:r>
            <a:r>
              <a:rPr lang="ru-RU" sz="2300" dirty="0">
                <a:latin typeface="Times New Roman" panose="02020603050405020304" pitchFamily="18" charset="0"/>
                <a:cs typeface="Times New Roman" panose="02020603050405020304" pitchFamily="18" charset="0"/>
              </a:rPr>
              <a:t>, установленных </a:t>
            </a:r>
            <a:r>
              <a:rPr lang="ru-RU" sz="2300" dirty="0" smtClean="0">
                <a:latin typeface="Times New Roman" panose="02020603050405020304" pitchFamily="18" charset="0"/>
                <a:cs typeface="Times New Roman" panose="02020603050405020304" pitchFamily="18" charset="0"/>
              </a:rPr>
              <a:t>нормативными </a:t>
            </a:r>
            <a:r>
              <a:rPr lang="ru-RU" sz="2300" dirty="0">
                <a:latin typeface="Times New Roman" panose="02020603050405020304" pitchFamily="18" charset="0"/>
                <a:cs typeface="Times New Roman" panose="02020603050405020304" pitchFamily="18" charset="0"/>
              </a:rPr>
              <a:t>правовыми актами, и передавать указанный подарок в установленном Фондом порядке</a:t>
            </a:r>
            <a:r>
              <a:rPr lang="ru-RU" sz="2300" dirty="0" smtClean="0">
                <a:latin typeface="Times New Roman" panose="02020603050405020304" pitchFamily="18" charset="0"/>
                <a:cs typeface="Times New Roman" panose="02020603050405020304" pitchFamily="18" charset="0"/>
              </a:rPr>
              <a:t>.</a:t>
            </a:r>
            <a:endParaRPr lang="ru-RU"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84634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496944" cy="1143000"/>
          </a:xfrm>
        </p:spPr>
        <p:txBody>
          <a:bodyPr/>
          <a:lstStyle/>
          <a:p>
            <a:pPr marL="0" indent="0" algn="ctr">
              <a:buNone/>
            </a:pPr>
            <a:r>
              <a:rPr lang="ru-RU" sz="3200" dirty="0">
                <a:solidFill>
                  <a:srgbClr val="FF9966"/>
                </a:solidFill>
                <a:latin typeface="Times New Roman" panose="02020603050405020304" pitchFamily="18" charset="0"/>
                <a:cs typeface="Times New Roman" panose="02020603050405020304" pitchFamily="18" charset="0"/>
              </a:rPr>
              <a:t>ЭТИЧЕСКИЕ НОРМЫ И ПРАВИЛА ПОВЕДЕНИЯ РАБОТНИКОВ ФОНДА</a:t>
            </a:r>
            <a:endParaRPr lang="ru-RU" sz="3200" dirty="0"/>
          </a:p>
        </p:txBody>
      </p:sp>
      <p:sp>
        <p:nvSpPr>
          <p:cNvPr id="3" name="Объект 2"/>
          <p:cNvSpPr>
            <a:spLocks noGrp="1"/>
          </p:cNvSpPr>
          <p:nvPr>
            <p:ph sz="quarter" idx="13"/>
          </p:nvPr>
        </p:nvSpPr>
        <p:spPr>
          <a:xfrm>
            <a:off x="179512" y="1340768"/>
            <a:ext cx="4968552" cy="5184576"/>
          </a:xfrm>
        </p:spPr>
        <p:txBody>
          <a:bodyPr>
            <a:noAutofit/>
          </a:bodyPr>
          <a:lstStyle/>
          <a:p>
            <a:pPr marL="45720" indent="0" algn="just">
              <a:spcBef>
                <a:spcPts val="0"/>
              </a:spcBef>
              <a:spcAft>
                <a:spcPts val="0"/>
              </a:spcAft>
              <a:buNone/>
            </a:pPr>
            <a:r>
              <a:rPr lang="ru-RU" sz="1800" dirty="0" smtClean="0"/>
              <a:t>	</a:t>
            </a:r>
            <a:r>
              <a:rPr lang="ru-RU" sz="1800" dirty="0" smtClean="0">
                <a:latin typeface="Times New Roman" panose="02020603050405020304" pitchFamily="18" charset="0"/>
                <a:cs typeface="Times New Roman" panose="02020603050405020304" pitchFamily="18" charset="0"/>
              </a:rPr>
              <a:t>В соответствии с пунктом 2.9 Кодекса работник </a:t>
            </a:r>
            <a:r>
              <a:rPr lang="ru-RU" sz="1800" dirty="0">
                <a:latin typeface="Times New Roman" panose="02020603050405020304" pitchFamily="18" charset="0"/>
                <a:cs typeface="Times New Roman" panose="02020603050405020304" pitchFamily="18" charset="0"/>
              </a:rPr>
              <a:t>Фонда, наделенный организационно-распорядительными полномочиями по отношению к другим работникам Фонда, должен</a:t>
            </a:r>
            <a:r>
              <a:rPr lang="ru-RU" sz="1800" dirty="0" smtClean="0">
                <a:latin typeface="Times New Roman" panose="02020603050405020304" pitchFamily="18" charset="0"/>
                <a:cs typeface="Times New Roman" panose="02020603050405020304" pitchFamily="18" charset="0"/>
              </a:rPr>
              <a:t>:</a:t>
            </a:r>
          </a:p>
          <a:p>
            <a:pPr marL="502920" indent="-457200" algn="just">
              <a:spcBef>
                <a:spcPts val="0"/>
              </a:spcBef>
              <a:spcAft>
                <a:spcPts val="0"/>
              </a:spcAft>
              <a:buFont typeface="+mj-lt"/>
              <a:buAutoNum type="arabicPeriod"/>
            </a:pPr>
            <a:r>
              <a:rPr lang="ru-RU" sz="1800" dirty="0">
                <a:latin typeface="Times New Roman" panose="02020603050405020304" pitchFamily="18" charset="0"/>
                <a:cs typeface="Times New Roman" panose="02020603050405020304" pitchFamily="18" charset="0"/>
              </a:rPr>
              <a:t>Принимать меры по предупреждению коррупции</a:t>
            </a:r>
            <a:r>
              <a:rPr lang="ru-RU" sz="1800" dirty="0" smtClean="0">
                <a:latin typeface="Times New Roman" panose="02020603050405020304" pitchFamily="18" charset="0"/>
                <a:cs typeface="Times New Roman" panose="02020603050405020304" pitchFamily="18" charset="0"/>
              </a:rPr>
              <a:t>.</a:t>
            </a:r>
          </a:p>
          <a:p>
            <a:pPr marL="502920" indent="-457200" algn="just">
              <a:spcBef>
                <a:spcPts val="0"/>
              </a:spcBef>
              <a:spcAft>
                <a:spcPts val="0"/>
              </a:spcAft>
              <a:buFont typeface="+mj-lt"/>
              <a:buAutoNum type="arabicPeriod"/>
            </a:pPr>
            <a:r>
              <a:rPr lang="ru-RU" sz="1800" dirty="0">
                <a:latin typeface="Times New Roman" panose="02020603050405020304" pitchFamily="18" charset="0"/>
                <a:cs typeface="Times New Roman" panose="02020603050405020304" pitchFamily="18" charset="0"/>
              </a:rPr>
              <a:t>Быть для них образцом профессионализма, безупречной репутации, способствовать формированию в Фонде благоприятного для эффективной работы морально-психологического климата</a:t>
            </a:r>
            <a:r>
              <a:rPr lang="ru-RU" sz="1800" dirty="0" smtClean="0">
                <a:latin typeface="Times New Roman" panose="02020603050405020304" pitchFamily="18" charset="0"/>
                <a:cs typeface="Times New Roman" panose="02020603050405020304" pitchFamily="18" charset="0"/>
              </a:rPr>
              <a:t>.</a:t>
            </a:r>
          </a:p>
          <a:p>
            <a:pPr marL="502920" indent="-457200" algn="just">
              <a:spcBef>
                <a:spcPts val="0"/>
              </a:spcBef>
              <a:spcAft>
                <a:spcPts val="0"/>
              </a:spcAft>
              <a:buFont typeface="+mj-lt"/>
              <a:buAutoNum type="arabicPeriod"/>
            </a:pPr>
            <a:r>
              <a:rPr lang="ru-RU" sz="1800" dirty="0">
                <a:latin typeface="Times New Roman" panose="02020603050405020304" pitchFamily="18" charset="0"/>
                <a:cs typeface="Times New Roman" panose="02020603050405020304" pitchFamily="18" charset="0"/>
              </a:rPr>
              <a:t>Принимать меры к тому, чтобы подчиненные ему работники не допускали </a:t>
            </a:r>
            <a:r>
              <a:rPr lang="ru-RU" sz="1800" dirty="0" err="1">
                <a:latin typeface="Times New Roman" panose="02020603050405020304" pitchFamily="18" charset="0"/>
                <a:cs typeface="Times New Roman" panose="02020603050405020304" pitchFamily="18" charset="0"/>
              </a:rPr>
              <a:t>коррупционно</a:t>
            </a:r>
            <a:r>
              <a:rPr lang="ru-RU" sz="1800" dirty="0">
                <a:latin typeface="Times New Roman" panose="02020603050405020304" pitchFamily="18" charset="0"/>
                <a:cs typeface="Times New Roman" panose="02020603050405020304" pitchFamily="18" charset="0"/>
              </a:rPr>
              <a:t> опасного поведения, своим личным поведением подавать пример честности, беспристрастности и справедливости</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p:txBody>
      </p:sp>
      <p:pic>
        <p:nvPicPr>
          <p:cNvPr id="3074" name="Picture 2" descr="C:\Users\low12\Desktop\презентация\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484784"/>
            <a:ext cx="3807123"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5250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352928" cy="1143000"/>
          </a:xfrm>
        </p:spPr>
        <p:txBody>
          <a:bodyPr/>
          <a:lstStyle/>
          <a:p>
            <a:pPr marL="0" indent="0" algn="ctr">
              <a:buNone/>
            </a:pPr>
            <a:r>
              <a:rPr lang="ru-RU" sz="3200" dirty="0" smtClean="0">
                <a:solidFill>
                  <a:srgbClr val="FF9966"/>
                </a:solidFill>
                <a:latin typeface="Times New Roman" panose="02020603050405020304" pitchFamily="18" charset="0"/>
                <a:cs typeface="Times New Roman" panose="02020603050405020304" pitchFamily="18" charset="0"/>
              </a:rPr>
              <a:t>ОТВЕТСТВЕННОСТЬ ЗА НАРУШЕНИЕ ПОЛОЖЕНИЙ КОДЕКСА</a:t>
            </a:r>
            <a:endParaRPr lang="ru-RU" sz="3200" dirty="0">
              <a:solidFill>
                <a:srgbClr val="FF9966"/>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683568" y="3068960"/>
            <a:ext cx="5544616" cy="2952328"/>
          </a:xfrm>
        </p:spPr>
        <p:txBody>
          <a:bodyPr>
            <a:normAutofit/>
          </a:bodyPr>
          <a:lstStyle/>
          <a:p>
            <a:pPr marL="45720" indent="0" algn="just">
              <a:buNone/>
            </a:pPr>
            <a:r>
              <a:rPr lang="ru-RU" sz="2000" dirty="0">
                <a:latin typeface="Times New Roman" panose="02020603050405020304" pitchFamily="18" charset="0"/>
                <a:cs typeface="Times New Roman" panose="02020603050405020304" pitchFamily="18" charset="0"/>
              </a:rPr>
              <a:t>Соблюдение работником Фонда положений Кодекса учитывается при формировании кадрового резерва для выдвижения на вышестоящие должности, при назначении на вышестоящую должность, при поощрении и награждении, а также при наложении дисциплинарных взысканий.</a:t>
            </a:r>
          </a:p>
        </p:txBody>
      </p:sp>
      <p:sp>
        <p:nvSpPr>
          <p:cNvPr id="4" name="Скругленный прямоугольник 3"/>
          <p:cNvSpPr/>
          <p:nvPr/>
        </p:nvSpPr>
        <p:spPr>
          <a:xfrm>
            <a:off x="683568" y="1628800"/>
            <a:ext cx="2736304"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Нарушение работником Фонда положений Кодекса</a:t>
            </a:r>
            <a:endParaRPr lang="ru-RU" dirty="0"/>
          </a:p>
        </p:txBody>
      </p:sp>
      <p:sp>
        <p:nvSpPr>
          <p:cNvPr id="5" name="Стрелка вправо 4"/>
          <p:cNvSpPr/>
          <p:nvPr/>
        </p:nvSpPr>
        <p:spPr>
          <a:xfrm>
            <a:off x="3563888" y="1916832"/>
            <a:ext cx="79208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4499992" y="1628800"/>
            <a:ext cx="4392488"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Заседание Комиссии по соблюдению требований к служебному поведению работников Фонда </a:t>
            </a:r>
            <a:endParaRPr lang="ru-RU" dirty="0"/>
          </a:p>
        </p:txBody>
      </p:sp>
      <p:pic>
        <p:nvPicPr>
          <p:cNvPr id="4098" name="Picture 2" descr="C:\Users\low12\Desktop\презентация\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3140968"/>
            <a:ext cx="2664296"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73655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568952" cy="1143000"/>
          </a:xfrm>
        </p:spPr>
        <p:txBody>
          <a:bodyPr/>
          <a:lstStyle/>
          <a:p>
            <a:pPr marL="0" indent="0" algn="ctr">
              <a:buNone/>
            </a:pPr>
            <a:r>
              <a:rPr lang="ru-RU" sz="3200" dirty="0" smtClean="0">
                <a:solidFill>
                  <a:srgbClr val="FF9966"/>
                </a:solidFill>
                <a:latin typeface="Times New Roman" panose="02020603050405020304" pitchFamily="18" charset="0"/>
                <a:cs typeface="Times New Roman" panose="02020603050405020304" pitchFamily="18" charset="0"/>
              </a:rPr>
              <a:t>ТАКИЕ РАЗНЫЕ ВЗЯТКИ: </a:t>
            </a:r>
            <a:br>
              <a:rPr lang="ru-RU" sz="3200" dirty="0" smtClean="0">
                <a:solidFill>
                  <a:srgbClr val="FF9966"/>
                </a:solidFill>
                <a:latin typeface="Times New Roman" panose="02020603050405020304" pitchFamily="18" charset="0"/>
                <a:cs typeface="Times New Roman" panose="02020603050405020304" pitchFamily="18" charset="0"/>
              </a:rPr>
            </a:br>
            <a:r>
              <a:rPr lang="ru-RU" sz="3200" dirty="0" smtClean="0">
                <a:solidFill>
                  <a:srgbClr val="FF9966"/>
                </a:solidFill>
                <a:latin typeface="Times New Roman" panose="02020603050405020304" pitchFamily="18" charset="0"/>
                <a:cs typeface="Times New Roman" panose="02020603050405020304" pitchFamily="18" charset="0"/>
              </a:rPr>
              <a:t>10 НЕОБЫЧНЫХ ПРИМЕРОВ </a:t>
            </a:r>
            <a:endParaRPr lang="ru-RU" sz="3200" dirty="0">
              <a:solidFill>
                <a:srgbClr val="FF9966"/>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179512" y="1340768"/>
            <a:ext cx="8856984" cy="5112568"/>
          </a:xfrm>
        </p:spPr>
        <p:txBody>
          <a:bodyPr>
            <a:normAutofit fontScale="70000" lnSpcReduction="20000"/>
          </a:bodyPr>
          <a:lstStyle/>
          <a:p>
            <a:pPr marL="45720" indent="0" algn="just">
              <a:spcBef>
                <a:spcPts val="0"/>
              </a:spcBef>
              <a:spcAft>
                <a:spcPts val="0"/>
              </a:spcAft>
              <a:buNone/>
            </a:pPr>
            <a:r>
              <a:rPr lang="ru-RU" dirty="0" smtClean="0">
                <a:latin typeface="Times New Roman" panose="02020603050405020304" pitchFamily="18" charset="0"/>
                <a:cs typeface="Times New Roman" panose="02020603050405020304" pitchFamily="18" charset="0"/>
              </a:rPr>
              <a:t>	От </a:t>
            </a:r>
            <a:r>
              <a:rPr lang="ru-RU" dirty="0">
                <a:latin typeface="Times New Roman" panose="02020603050405020304" pitchFamily="18" charset="0"/>
                <a:cs typeface="Times New Roman" panose="02020603050405020304" pitchFamily="18" charset="0"/>
              </a:rPr>
              <a:t>постовых в украинском городе Винница автолюбителям приходилось откупаться </a:t>
            </a:r>
            <a:r>
              <a:rPr lang="ru-RU" dirty="0" smtClean="0">
                <a:latin typeface="Times New Roman" panose="02020603050405020304" pitchFamily="18" charset="0"/>
                <a:cs typeface="Times New Roman" panose="02020603050405020304" pitchFamily="18" charset="0"/>
              </a:rPr>
              <a:t>средствами контрацепции. </a:t>
            </a:r>
          </a:p>
          <a:p>
            <a:pPr marL="45720" indent="0" algn="just">
              <a:spcBef>
                <a:spcPts val="0"/>
              </a:spcBef>
              <a:spcAft>
                <a:spcPts val="0"/>
              </a:spcAft>
              <a:buNone/>
            </a:pPr>
            <a:r>
              <a:rPr lang="ru-RU" dirty="0" smtClean="0">
                <a:latin typeface="Times New Roman" panose="02020603050405020304" pitchFamily="18" charset="0"/>
                <a:cs typeface="Times New Roman" panose="02020603050405020304" pitchFamily="18" charset="0"/>
              </a:rPr>
              <a:t>	В </a:t>
            </a:r>
            <a:r>
              <a:rPr lang="ru-RU" dirty="0">
                <a:latin typeface="Times New Roman" panose="02020603050405020304" pitchFamily="18" charset="0"/>
                <a:cs typeface="Times New Roman" panose="02020603050405020304" pitchFamily="18" charset="0"/>
              </a:rPr>
              <a:t>Казахстане </a:t>
            </a:r>
            <a:r>
              <a:rPr lang="ru-RU" dirty="0" smtClean="0">
                <a:latin typeface="Times New Roman" panose="02020603050405020304" pitchFamily="18" charset="0"/>
                <a:cs typeface="Times New Roman" panose="02020603050405020304" pitchFamily="18" charset="0"/>
              </a:rPr>
              <a:t>главу </a:t>
            </a:r>
            <a:r>
              <a:rPr lang="ru-RU" dirty="0">
                <a:latin typeface="Times New Roman" panose="02020603050405020304" pitchFamily="18" charset="0"/>
                <a:cs typeface="Times New Roman" panose="02020603050405020304" pitchFamily="18" charset="0"/>
              </a:rPr>
              <a:t>администрации и земельного инспектора села </a:t>
            </a:r>
            <a:r>
              <a:rPr lang="ru-RU" dirty="0" err="1">
                <a:latin typeface="Times New Roman" panose="02020603050405020304" pitchFamily="18" charset="0"/>
                <a:cs typeface="Times New Roman" panose="02020603050405020304" pitchFamily="18" charset="0"/>
              </a:rPr>
              <a:t>Жылга</a:t>
            </a:r>
            <a:r>
              <a:rPr lang="ru-RU" dirty="0">
                <a:latin typeface="Times New Roman" panose="02020603050405020304" pitchFamily="18" charset="0"/>
                <a:cs typeface="Times New Roman" panose="02020603050405020304" pitchFamily="18" charset="0"/>
              </a:rPr>
              <a:t> приговорили к крупным срокам всего за двух баранов, которых они потребовали за выделение земельного участка. </a:t>
            </a:r>
          </a:p>
          <a:p>
            <a:pPr marL="45720" indent="0" algn="just">
              <a:spcBef>
                <a:spcPts val="0"/>
              </a:spcBef>
              <a:spcAft>
                <a:spcPts val="0"/>
              </a:spcAft>
              <a:buNone/>
            </a:pPr>
            <a:r>
              <a:rPr lang="ru-RU" dirty="0" smtClean="0">
                <a:latin typeface="Times New Roman" panose="02020603050405020304" pitchFamily="18" charset="0"/>
                <a:cs typeface="Times New Roman" panose="02020603050405020304" pitchFamily="18" charset="0"/>
              </a:rPr>
              <a:t>	Рачительный </a:t>
            </a:r>
            <a:r>
              <a:rPr lang="ru-RU" dirty="0">
                <a:latin typeface="Times New Roman" panose="02020603050405020304" pitchFamily="18" charset="0"/>
                <a:cs typeface="Times New Roman" panose="02020603050405020304" pitchFamily="18" charset="0"/>
              </a:rPr>
              <a:t>следователь УВД города </a:t>
            </a:r>
            <a:r>
              <a:rPr lang="ru-RU" dirty="0" err="1">
                <a:latin typeface="Times New Roman" panose="02020603050405020304" pitchFamily="18" charset="0"/>
                <a:cs typeface="Times New Roman" panose="02020603050405020304" pitchFamily="18" charset="0"/>
              </a:rPr>
              <a:t>Тараза</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Республики Казахстан потребовал</a:t>
            </a:r>
            <a:r>
              <a:rPr lang="ru-RU" dirty="0">
                <a:latin typeface="Times New Roman" panose="02020603050405020304" pitchFamily="18" charset="0"/>
                <a:cs typeface="Times New Roman" panose="02020603050405020304" pitchFamily="18" charset="0"/>
              </a:rPr>
              <a:t>, чтобы подозреваемый в изнасиловании установил ему железную входную </a:t>
            </a:r>
            <a:r>
              <a:rPr lang="ru-RU" dirty="0" smtClean="0">
                <a:latin typeface="Times New Roman" panose="02020603050405020304" pitchFamily="18" charset="0"/>
                <a:cs typeface="Times New Roman" panose="02020603050405020304" pitchFamily="18" charset="0"/>
              </a:rPr>
              <a:t>дверь.</a:t>
            </a:r>
          </a:p>
          <a:p>
            <a:pPr marL="45720" indent="0" algn="just">
              <a:spcBef>
                <a:spcPts val="0"/>
              </a:spcBef>
              <a:spcAft>
                <a:spcPts val="0"/>
              </a:spcAft>
              <a:buNone/>
            </a:pPr>
            <a:r>
              <a:rPr lang="ru-RU" dirty="0" smtClean="0">
                <a:latin typeface="Times New Roman" panose="02020603050405020304" pitchFamily="18" charset="0"/>
                <a:cs typeface="Times New Roman" panose="02020603050405020304" pitchFamily="18" charset="0"/>
              </a:rPr>
              <a:t>	Дорожный </a:t>
            </a:r>
            <a:r>
              <a:rPr lang="ru-RU" dirty="0">
                <a:latin typeface="Times New Roman" panose="02020603050405020304" pitchFamily="18" charset="0"/>
                <a:cs typeface="Times New Roman" panose="02020603050405020304" pitchFamily="18" charset="0"/>
              </a:rPr>
              <a:t>инспектор </a:t>
            </a:r>
            <a:r>
              <a:rPr lang="ru-RU" dirty="0" smtClean="0">
                <a:latin typeface="Times New Roman" panose="02020603050405020304" pitchFamily="18" charset="0"/>
                <a:cs typeface="Times New Roman" panose="02020603050405020304" pitchFamily="18" charset="0"/>
              </a:rPr>
              <a:t>из </a:t>
            </a:r>
            <a:r>
              <a:rPr lang="ru-RU" dirty="0" err="1">
                <a:latin typeface="Times New Roman" panose="02020603050405020304" pitchFamily="18" charset="0"/>
                <a:cs typeface="Times New Roman" panose="02020603050405020304" pitchFamily="18" charset="0"/>
              </a:rPr>
              <a:t>Алматинской</a:t>
            </a:r>
            <a:r>
              <a:rPr lang="ru-RU" dirty="0">
                <a:latin typeface="Times New Roman" panose="02020603050405020304" pitchFamily="18" charset="0"/>
                <a:cs typeface="Times New Roman" panose="02020603050405020304" pitchFamily="18" charset="0"/>
              </a:rPr>
              <a:t> области </a:t>
            </a:r>
            <a:r>
              <a:rPr lang="ru-RU" dirty="0" smtClean="0">
                <a:latin typeface="Times New Roman" panose="02020603050405020304" pitchFamily="18" charset="0"/>
                <a:cs typeface="Times New Roman" panose="02020603050405020304" pitchFamily="18" charset="0"/>
              </a:rPr>
              <a:t>Республики Казахстан в </a:t>
            </a:r>
            <a:r>
              <a:rPr lang="ru-RU" dirty="0">
                <a:latin typeface="Times New Roman" panose="02020603050405020304" pitchFamily="18" charset="0"/>
                <a:cs typeface="Times New Roman" panose="02020603050405020304" pitchFamily="18" charset="0"/>
              </a:rPr>
              <a:t>нерабочие часы хотел играть в машинки – игрушку на радиоуправлении он потребовал с водителя, ездившего без прав. </a:t>
            </a:r>
            <a:endParaRPr lang="ru-RU" dirty="0" smtClean="0">
              <a:latin typeface="Times New Roman" panose="02020603050405020304" pitchFamily="18" charset="0"/>
              <a:cs typeface="Times New Roman" panose="02020603050405020304" pitchFamily="18" charset="0"/>
            </a:endParaRPr>
          </a:p>
          <a:p>
            <a:pPr marL="45720" indent="0" algn="just">
              <a:spcBef>
                <a:spcPts val="0"/>
              </a:spcBef>
              <a:spcAft>
                <a:spcPts val="0"/>
              </a:spcAft>
              <a:buNone/>
            </a:pPr>
            <a:r>
              <a:rPr lang="ru-RU" dirty="0" smtClean="0">
                <a:latin typeface="Times New Roman" panose="02020603050405020304" pitchFamily="18" charset="0"/>
                <a:cs typeface="Times New Roman" panose="02020603050405020304" pitchFamily="18" charset="0"/>
              </a:rPr>
              <a:t>	Сотрудница </a:t>
            </a:r>
            <a:r>
              <a:rPr lang="ru-RU" dirty="0">
                <a:latin typeface="Times New Roman" panose="02020603050405020304" pitchFamily="18" charset="0"/>
                <a:cs typeface="Times New Roman" panose="02020603050405020304" pitchFamily="18" charset="0"/>
              </a:rPr>
              <a:t>общепита из Удмуртии каталась без прав, </a:t>
            </a:r>
            <a:r>
              <a:rPr lang="ru-RU" dirty="0" smtClean="0">
                <a:latin typeface="Times New Roman" panose="02020603050405020304" pitchFamily="18" charset="0"/>
                <a:cs typeface="Times New Roman" panose="02020603050405020304" pitchFamily="18" charset="0"/>
              </a:rPr>
              <a:t>чтобы </a:t>
            </a:r>
            <a:r>
              <a:rPr lang="ru-RU" dirty="0">
                <a:latin typeface="Times New Roman" panose="02020603050405020304" pitchFamily="18" charset="0"/>
                <a:cs typeface="Times New Roman" panose="02020603050405020304" pitchFamily="18" charset="0"/>
              </a:rPr>
              <a:t>избежать наказания, она пообещала кормить задержавшего ее сотрудника ГИБДД обедами в своей столовой в течение года. </a:t>
            </a:r>
            <a:endParaRPr lang="ru-RU" dirty="0" smtClean="0">
              <a:latin typeface="Times New Roman" panose="02020603050405020304" pitchFamily="18" charset="0"/>
              <a:cs typeface="Times New Roman" panose="02020603050405020304" pitchFamily="18" charset="0"/>
            </a:endParaRPr>
          </a:p>
          <a:p>
            <a:pPr marL="45720" indent="0" algn="just">
              <a:spcBef>
                <a:spcPts val="0"/>
              </a:spcBef>
              <a:spcAft>
                <a:spcPts val="0"/>
              </a:spcAft>
              <a:buNone/>
            </a:pPr>
            <a:r>
              <a:rPr lang="ru-RU" dirty="0" smtClean="0">
                <a:latin typeface="Times New Roman" panose="02020603050405020304" pitchFamily="18" charset="0"/>
                <a:cs typeface="Times New Roman" panose="02020603050405020304" pitchFamily="18" charset="0"/>
              </a:rPr>
              <a:t>	В Белоруссии чиновники получали взятки от владельца аграрной фирмы соленьями и табуретками. </a:t>
            </a:r>
          </a:p>
          <a:p>
            <a:pPr marL="45720" indent="0" algn="just">
              <a:spcBef>
                <a:spcPts val="0"/>
              </a:spcBef>
              <a:spcAft>
                <a:spcPts val="0"/>
              </a:spcAft>
              <a:buNone/>
            </a:pPr>
            <a:r>
              <a:rPr lang="ru-RU" dirty="0" smtClean="0">
                <a:latin typeface="Times New Roman" panose="02020603050405020304" pitchFamily="18" charset="0"/>
                <a:cs typeface="Times New Roman" panose="02020603050405020304" pitchFamily="18" charset="0"/>
              </a:rPr>
              <a:t>	Начальница </a:t>
            </a:r>
            <a:r>
              <a:rPr lang="ru-RU" dirty="0">
                <a:latin typeface="Times New Roman" panose="02020603050405020304" pitchFamily="18" charset="0"/>
                <a:cs typeface="Times New Roman" panose="02020603050405020304" pitchFamily="18" charset="0"/>
              </a:rPr>
              <a:t>забайкальского УФМС согласилась не трогать предпринимателя, на которого работали нелегальные мигранты, </a:t>
            </a:r>
            <a:r>
              <a:rPr lang="ru-RU" dirty="0" smtClean="0">
                <a:latin typeface="Times New Roman" panose="02020603050405020304" pitchFamily="18" charset="0"/>
                <a:cs typeface="Times New Roman" panose="02020603050405020304" pitchFamily="18" charset="0"/>
              </a:rPr>
              <a:t>взамен она потребовала </a:t>
            </a:r>
            <a:r>
              <a:rPr lang="ru-RU" dirty="0">
                <a:latin typeface="Times New Roman" panose="02020603050405020304" pitchFamily="18" charset="0"/>
                <a:cs typeface="Times New Roman" panose="02020603050405020304" pitchFamily="18" charset="0"/>
              </a:rPr>
              <a:t>железнодорожные шпалы в количестве 100 штук. </a:t>
            </a:r>
            <a:endParaRPr lang="ru-RU" dirty="0" smtClean="0">
              <a:latin typeface="Times New Roman" panose="02020603050405020304" pitchFamily="18" charset="0"/>
              <a:cs typeface="Times New Roman" panose="02020603050405020304" pitchFamily="18" charset="0"/>
            </a:endParaRPr>
          </a:p>
          <a:p>
            <a:pPr marL="45720" indent="0" algn="just">
              <a:spcBef>
                <a:spcPts val="0"/>
              </a:spcBef>
              <a:spcAft>
                <a:spcPts val="0"/>
              </a:spcAft>
              <a:buNone/>
            </a:pPr>
            <a:r>
              <a:rPr lang="ru-RU" dirty="0" smtClean="0">
                <a:latin typeface="Times New Roman" panose="02020603050405020304" pitchFamily="18" charset="0"/>
                <a:cs typeface="Times New Roman" panose="02020603050405020304" pitchFamily="18" charset="0"/>
              </a:rPr>
              <a:t>	Бывший </a:t>
            </a:r>
            <a:r>
              <a:rPr lang="ru-RU" dirty="0">
                <a:latin typeface="Times New Roman" panose="02020603050405020304" pitchFamily="18" charset="0"/>
                <a:cs typeface="Times New Roman" panose="02020603050405020304" pitchFamily="18" charset="0"/>
              </a:rPr>
              <a:t>заместитель начальника Главного управления тыла армии Китая </a:t>
            </a:r>
            <a:r>
              <a:rPr lang="ru-RU" dirty="0" smtClean="0">
                <a:latin typeface="Times New Roman" panose="02020603050405020304" pitchFamily="18" charset="0"/>
                <a:cs typeface="Times New Roman" panose="02020603050405020304" pitchFamily="18" charset="0"/>
              </a:rPr>
              <a:t>приговорен </a:t>
            </a:r>
            <a:r>
              <a:rPr lang="ru-RU" dirty="0">
                <a:latin typeface="Times New Roman" panose="02020603050405020304" pitchFamily="18" charset="0"/>
                <a:cs typeface="Times New Roman" panose="02020603050405020304" pitchFamily="18" charset="0"/>
              </a:rPr>
              <a:t>к смертной казни за целый букет должностных преступлений – самым шикарным из них оказалась взятка в виде автомобиля, груженного под завязку 50-килограммовыми золотыми слитками. </a:t>
            </a:r>
            <a:endParaRPr lang="ru-RU" dirty="0" smtClean="0">
              <a:latin typeface="Times New Roman" panose="02020603050405020304" pitchFamily="18" charset="0"/>
              <a:cs typeface="Times New Roman" panose="02020603050405020304" pitchFamily="18" charset="0"/>
            </a:endParaRPr>
          </a:p>
          <a:p>
            <a:pPr marL="45720" indent="0" algn="just">
              <a:spcBef>
                <a:spcPts val="0"/>
              </a:spcBef>
              <a:spcAft>
                <a:spcPts val="0"/>
              </a:spcAft>
              <a:buNone/>
            </a:pPr>
            <a:r>
              <a:rPr lang="ru-RU" dirty="0" smtClean="0">
                <a:latin typeface="Times New Roman" panose="02020603050405020304" pitchFamily="18" charset="0"/>
                <a:cs typeface="Times New Roman" panose="02020603050405020304" pitchFamily="18" charset="0"/>
              </a:rPr>
              <a:t>	За </a:t>
            </a:r>
            <a:r>
              <a:rPr lang="ru-RU" dirty="0">
                <a:latin typeface="Times New Roman" panose="02020603050405020304" pitchFamily="18" charset="0"/>
                <a:cs typeface="Times New Roman" panose="02020603050405020304" pitchFamily="18" charset="0"/>
              </a:rPr>
              <a:t>хорошие отметки преподаватель Тюменской государственной архитектурно-строительной академии предлагал студентам «купить» у него ненужные вещи: сертификат на покупку в рыболовном магазине, кассетный магнитофон, книги, печатную машинку, телефонный аппарат и ношеные шорты. </a:t>
            </a:r>
            <a:endParaRPr lang="ru-RU" dirty="0" smtClean="0">
              <a:latin typeface="Times New Roman" panose="02020603050405020304" pitchFamily="18" charset="0"/>
              <a:cs typeface="Times New Roman" panose="02020603050405020304" pitchFamily="18" charset="0"/>
            </a:endParaRPr>
          </a:p>
          <a:p>
            <a:pPr marL="45720" indent="0" algn="just">
              <a:spcBef>
                <a:spcPts val="0"/>
              </a:spcBef>
              <a:spcAft>
                <a:spcPts val="0"/>
              </a:spcAft>
              <a:buNone/>
            </a:pPr>
            <a:r>
              <a:rPr lang="ru-RU" dirty="0" smtClean="0">
                <a:latin typeface="Times New Roman" panose="02020603050405020304" pitchFamily="18" charset="0"/>
                <a:cs typeface="Times New Roman" panose="02020603050405020304" pitchFamily="18" charset="0"/>
              </a:rPr>
              <a:t>	Взятки </a:t>
            </a:r>
            <a:r>
              <a:rPr lang="ru-RU" dirty="0">
                <a:latin typeface="Times New Roman" panose="02020603050405020304" pitchFamily="18" charset="0"/>
                <a:cs typeface="Times New Roman" panose="02020603050405020304" pitchFamily="18" charset="0"/>
              </a:rPr>
              <a:t>врачам – это отдельная песня, </a:t>
            </a:r>
            <a:r>
              <a:rPr lang="ru-RU" dirty="0" smtClean="0">
                <a:latin typeface="Times New Roman" panose="02020603050405020304" pitchFamily="18" charset="0"/>
                <a:cs typeface="Times New Roman" panose="02020603050405020304" pitchFamily="18" charset="0"/>
              </a:rPr>
              <a:t>дары </a:t>
            </a:r>
            <a:r>
              <a:rPr lang="ru-RU" dirty="0">
                <a:latin typeface="Times New Roman" panose="02020603050405020304" pitchFamily="18" charset="0"/>
                <a:cs typeface="Times New Roman" panose="02020603050405020304" pitchFamily="18" charset="0"/>
              </a:rPr>
              <a:t>чаще всего несут скромные. Но с душой. </a:t>
            </a:r>
            <a:r>
              <a:rPr lang="ru-RU" dirty="0" smtClean="0">
                <a:latin typeface="Times New Roman" panose="02020603050405020304" pitchFamily="18" charset="0"/>
                <a:cs typeface="Times New Roman" panose="02020603050405020304" pitchFamily="18" charset="0"/>
              </a:rPr>
              <a:t>Например, два </a:t>
            </a:r>
            <a:r>
              <a:rPr lang="ru-RU" dirty="0">
                <a:latin typeface="Times New Roman" panose="02020603050405020304" pitchFamily="18" charset="0"/>
                <a:cs typeface="Times New Roman" panose="02020603050405020304" pitchFamily="18" charset="0"/>
              </a:rPr>
              <a:t>окаменевших печенья и стакан семечек от </a:t>
            </a:r>
            <a:r>
              <a:rPr lang="ru-RU" dirty="0" smtClean="0">
                <a:latin typeface="Times New Roman" panose="02020603050405020304" pitchFamily="18" charset="0"/>
                <a:cs typeface="Times New Roman" panose="02020603050405020304" pitchFamily="18" charset="0"/>
              </a:rPr>
              <a:t>людей с алкогольной зависимостью, </a:t>
            </a:r>
            <a:r>
              <a:rPr lang="ru-RU" dirty="0">
                <a:latin typeface="Times New Roman" panose="02020603050405020304" pitchFamily="18" charset="0"/>
                <a:cs typeface="Times New Roman" panose="02020603050405020304" pitchFamily="18" charset="0"/>
              </a:rPr>
              <a:t>початая бутылка индийского виски от университетской преподавательницы, </a:t>
            </a:r>
            <a:r>
              <a:rPr lang="ru-RU" dirty="0" smtClean="0">
                <a:latin typeface="Times New Roman" panose="02020603050405020304" pitchFamily="18" charset="0"/>
                <a:cs typeface="Times New Roman" panose="02020603050405020304" pitchFamily="18" charset="0"/>
              </a:rPr>
              <a:t>сломанная </a:t>
            </a:r>
            <a:r>
              <a:rPr lang="ru-RU" dirty="0" err="1">
                <a:latin typeface="Times New Roman" panose="02020603050405020304" pitchFamily="18" charset="0"/>
                <a:cs typeface="Times New Roman" panose="02020603050405020304" pitchFamily="18" charset="0"/>
              </a:rPr>
              <a:t>винтажная</a:t>
            </a:r>
            <a:r>
              <a:rPr lang="ru-RU" dirty="0">
                <a:latin typeface="Times New Roman" panose="02020603050405020304" pitchFamily="18" charset="0"/>
                <a:cs typeface="Times New Roman" panose="02020603050405020304" pitchFamily="18" charset="0"/>
              </a:rPr>
              <a:t> дрель и потертый ошейник с поводком от начинающих </a:t>
            </a:r>
            <a:r>
              <a:rPr lang="ru-RU" dirty="0" smtClean="0">
                <a:latin typeface="Times New Roman" panose="02020603050405020304" pitchFamily="18" charset="0"/>
                <a:cs typeface="Times New Roman" panose="02020603050405020304" pitchFamily="18" charset="0"/>
              </a:rPr>
              <a:t>собаководов, </a:t>
            </a:r>
            <a:r>
              <a:rPr lang="ru-RU" dirty="0">
                <a:latin typeface="Times New Roman" panose="02020603050405020304" pitchFamily="18" charset="0"/>
                <a:cs typeface="Times New Roman" panose="02020603050405020304" pitchFamily="18" charset="0"/>
              </a:rPr>
              <a:t>хомяк в трехлитровой банке от женщины лет пятидесяти, пакет сушеных апельсиновых корок от воспитательницы детсада, колода карт от молодого инженера, пакет крысиного яда от сотрудницы санэпидстанции. </a:t>
            </a:r>
            <a:endParaRPr lang="ru-RU"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22344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5099108" y="2060848"/>
            <a:ext cx="3600400" cy="2376264"/>
          </a:xfrm>
        </p:spPr>
        <p:txBody>
          <a:bodyPr>
            <a:normAutofit lnSpcReduction="10000"/>
          </a:bodyPr>
          <a:lstStyle/>
          <a:p>
            <a:pPr marL="0" indent="0" algn="r">
              <a:buNone/>
            </a:pPr>
            <a:r>
              <a:rPr lang="ru-RU" sz="2000" b="1" dirty="0" smtClean="0">
                <a:latin typeface="Times New Roman" panose="02020603050405020304" pitchFamily="18" charset="0"/>
                <a:cs typeface="Times New Roman" panose="02020603050405020304" pitchFamily="18" charset="0"/>
              </a:rPr>
              <a:t>Коррупция «есть корень, </a:t>
            </a:r>
          </a:p>
          <a:p>
            <a:pPr marL="0" indent="0" algn="r">
              <a:buNone/>
            </a:pPr>
            <a:r>
              <a:rPr lang="ru-RU" sz="2000" b="1" dirty="0" smtClean="0">
                <a:latin typeface="Times New Roman" panose="02020603050405020304" pitchFamily="18" charset="0"/>
                <a:cs typeface="Times New Roman" panose="02020603050405020304" pitchFamily="18" charset="0"/>
              </a:rPr>
              <a:t>из которого вытекает </a:t>
            </a:r>
          </a:p>
          <a:p>
            <a:pPr marL="0" indent="0" algn="r">
              <a:buNone/>
            </a:pPr>
            <a:r>
              <a:rPr lang="ru-RU" sz="2000" b="1" dirty="0" smtClean="0">
                <a:latin typeface="Times New Roman" panose="02020603050405020304" pitchFamily="18" charset="0"/>
                <a:cs typeface="Times New Roman" panose="02020603050405020304" pitchFamily="18" charset="0"/>
              </a:rPr>
              <a:t>во все времена </a:t>
            </a:r>
          </a:p>
          <a:p>
            <a:pPr marL="0" indent="0" algn="r">
              <a:buNone/>
            </a:pPr>
            <a:r>
              <a:rPr lang="ru-RU" sz="2000" b="1" dirty="0" smtClean="0">
                <a:latin typeface="Times New Roman" panose="02020603050405020304" pitchFamily="18" charset="0"/>
                <a:cs typeface="Times New Roman" panose="02020603050405020304" pitchFamily="18" charset="0"/>
              </a:rPr>
              <a:t>и при всяких соблазнах </a:t>
            </a:r>
          </a:p>
          <a:p>
            <a:pPr marL="0" indent="0" algn="r">
              <a:buNone/>
            </a:pPr>
            <a:r>
              <a:rPr lang="ru-RU" sz="2000" b="1" dirty="0" smtClean="0">
                <a:latin typeface="Times New Roman" panose="02020603050405020304" pitchFamily="18" charset="0"/>
                <a:cs typeface="Times New Roman" panose="02020603050405020304" pitchFamily="18" charset="0"/>
              </a:rPr>
              <a:t>презрение ко всем законам»</a:t>
            </a:r>
          </a:p>
          <a:p>
            <a:pPr marL="0" indent="0" algn="r">
              <a:buNone/>
            </a:pPr>
            <a:r>
              <a:rPr lang="ru-RU" sz="2000" b="1" dirty="0" smtClean="0">
                <a:latin typeface="Times New Roman" panose="02020603050405020304" pitchFamily="18" charset="0"/>
                <a:cs typeface="Times New Roman" panose="02020603050405020304" pitchFamily="18" charset="0"/>
              </a:rPr>
              <a:t>Томас Гоббс </a:t>
            </a:r>
            <a:endParaRPr lang="ru-RU" sz="2000" b="1" dirty="0">
              <a:latin typeface="Times New Roman" panose="02020603050405020304" pitchFamily="18" charset="0"/>
              <a:cs typeface="Times New Roman" panose="02020603050405020304" pitchFamily="18" charset="0"/>
            </a:endParaRPr>
          </a:p>
        </p:txBody>
      </p:sp>
      <p:pic>
        <p:nvPicPr>
          <p:cNvPr id="1026" name="Picture 2" descr="C:\Users\low12\Desktop\презентация\e814e652-b569-5519-a0f0-35d56df4112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739" y="1772816"/>
            <a:ext cx="4536504" cy="3942011"/>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467544" y="620688"/>
            <a:ext cx="8064896" cy="584775"/>
          </a:xfrm>
          <a:prstGeom prst="rect">
            <a:avLst/>
          </a:prstGeom>
        </p:spPr>
        <p:txBody>
          <a:bodyPr wrap="square">
            <a:spAutoFit/>
          </a:bodyPr>
          <a:lstStyle/>
          <a:p>
            <a:pPr algn="ctr"/>
            <a:r>
              <a:rPr lang="ru-RU" sz="3200" b="1" dirty="0" smtClean="0">
                <a:solidFill>
                  <a:srgbClr val="FF9966"/>
                </a:solidFill>
                <a:latin typeface="Times New Roman" panose="02020603050405020304" pitchFamily="18" charset="0"/>
                <a:cs typeface="Times New Roman" panose="02020603050405020304" pitchFamily="18" charset="0"/>
              </a:rPr>
              <a:t>ЧТО ТАКОЕ КОРРУПЦИЯ?</a:t>
            </a:r>
            <a:endParaRPr lang="ru-RU" sz="3200" b="1" dirty="0">
              <a:solidFill>
                <a:srgbClr val="FF99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56967"/>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11560" y="404664"/>
            <a:ext cx="5328592" cy="5544616"/>
          </a:xfrm>
        </p:spPr>
        <p:txBody>
          <a:bodyPr>
            <a:normAutofit/>
          </a:bodyPr>
          <a:lstStyle/>
          <a:p>
            <a:pPr marL="45720" indent="0" algn="just">
              <a:buNone/>
            </a:pPr>
            <a:r>
              <a:rPr lang="ru-RU" sz="2000" dirty="0" smtClean="0">
                <a:latin typeface="Times New Roman" panose="02020603050405020304" pitchFamily="18" charset="0"/>
                <a:cs typeface="Times New Roman" panose="02020603050405020304" pitchFamily="18" charset="0"/>
              </a:rPr>
              <a:t>Напоминаем:</a:t>
            </a:r>
          </a:p>
          <a:p>
            <a:pPr marL="45720" indent="0" algn="just">
              <a:buNone/>
            </a:pPr>
            <a:r>
              <a:rPr lang="ru-RU" sz="2000" dirty="0" smtClean="0">
                <a:latin typeface="Times New Roman" panose="02020603050405020304" pitchFamily="18" charset="0"/>
                <a:cs typeface="Times New Roman" panose="02020603050405020304" pitchFamily="18" charset="0"/>
              </a:rPr>
              <a:t>в </a:t>
            </a:r>
            <a:r>
              <a:rPr lang="ru-RU" sz="2000" dirty="0">
                <a:latin typeface="Times New Roman" panose="02020603050405020304" pitchFamily="18" charset="0"/>
                <a:cs typeface="Times New Roman" panose="02020603050405020304" pitchFamily="18" charset="0"/>
              </a:rPr>
              <a:t>случае совершения работниками Фонда коррупционных правонарушений в связи с исполнением трудовых обязанностей, они могут быть привлечены к дисциплинарной, административной, гражданско-правовой или уголовной ответственности в порядке и по основаниям, предусмотренным действующим законодательством Российской Федерации.</a:t>
            </a:r>
          </a:p>
        </p:txBody>
      </p:sp>
      <p:pic>
        <p:nvPicPr>
          <p:cNvPr id="5122" name="Picture 2" descr="C:\Users\low12\Desktop\презентация\1620072199_34-phonoteka_org-p-korruptsiya-fon-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3461213"/>
            <a:ext cx="5040560" cy="292011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low12\Desktop\презентация\139046292-3858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8419" y="836712"/>
            <a:ext cx="3099073" cy="2328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5242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628800"/>
            <a:ext cx="8280920" cy="1143000"/>
          </a:xfrm>
        </p:spPr>
        <p:txBody>
          <a:bodyPr/>
          <a:lstStyle/>
          <a:p>
            <a:pPr marL="0" indent="0" algn="ctr">
              <a:buNone/>
            </a:pPr>
            <a:r>
              <a:rPr lang="ru-RU" dirty="0" smtClean="0">
                <a:solidFill>
                  <a:schemeClr val="bg1">
                    <a:lumMod val="50000"/>
                  </a:schemeClr>
                </a:solidFill>
              </a:rPr>
              <a:t>СПАСИБО ЗА ВНИМАНИЕ!!! </a:t>
            </a:r>
            <a:endParaRPr lang="ru-RU" dirty="0">
              <a:solidFill>
                <a:schemeClr val="bg1">
                  <a:lumMod val="50000"/>
                </a:schemeClr>
              </a:solidFill>
            </a:endParaRPr>
          </a:p>
        </p:txBody>
      </p:sp>
      <p:sp>
        <p:nvSpPr>
          <p:cNvPr id="4" name="Прямоугольник 3"/>
          <p:cNvSpPr/>
          <p:nvPr/>
        </p:nvSpPr>
        <p:spPr>
          <a:xfrm>
            <a:off x="4572000" y="5661248"/>
            <a:ext cx="4333238" cy="646331"/>
          </a:xfrm>
          <a:prstGeom prst="rect">
            <a:avLst/>
          </a:prstGeom>
        </p:spPr>
        <p:txBody>
          <a:bodyPr wrap="none">
            <a:spAutoFit/>
          </a:bodyPr>
          <a:lstStyle/>
          <a:p>
            <a:pPr algn="r"/>
            <a:r>
              <a:rPr lang="ru-RU" dirty="0"/>
              <a:t>Презентацию </a:t>
            </a:r>
            <a:r>
              <a:rPr lang="ru-RU" dirty="0" smtClean="0"/>
              <a:t>подготовил отдел </a:t>
            </a:r>
          </a:p>
          <a:p>
            <a:pPr algn="r"/>
            <a:r>
              <a:rPr lang="ru-RU" dirty="0" smtClean="0"/>
              <a:t>правовой и кадровой работы, 2022 год</a:t>
            </a:r>
            <a:endParaRPr lang="ru-RU" dirty="0"/>
          </a:p>
        </p:txBody>
      </p:sp>
    </p:spTree>
    <p:extLst>
      <p:ext uri="{BB962C8B-B14F-4D97-AF65-F5344CB8AC3E}">
        <p14:creationId xmlns:p14="http://schemas.microsoft.com/office/powerpoint/2010/main" val="371601595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338328"/>
            <a:ext cx="8229600" cy="858424"/>
          </a:xfrm>
        </p:spPr>
        <p:txBody>
          <a:bodyPr>
            <a:normAutofit/>
          </a:bodyPr>
          <a:lstStyle/>
          <a:p>
            <a:pPr marL="0" indent="0" algn="ctr">
              <a:buNone/>
            </a:pPr>
            <a:r>
              <a:rPr lang="ru-RU" sz="3200" b="1" dirty="0">
                <a:solidFill>
                  <a:srgbClr val="FF9966"/>
                </a:solidFill>
                <a:latin typeface="Times New Roman" panose="02020603050405020304" pitchFamily="18" charset="0"/>
                <a:cs typeface="Times New Roman" panose="02020603050405020304" pitchFamily="18" charset="0"/>
              </a:rPr>
              <a:t>ЧТО ТАКОЕ КОРРУПЦИЯ</a:t>
            </a:r>
            <a:r>
              <a:rPr lang="ru-RU" sz="3200" b="1" dirty="0" smtClean="0">
                <a:solidFill>
                  <a:srgbClr val="FF9966"/>
                </a:solidFill>
                <a:latin typeface="Times New Roman" panose="02020603050405020304" pitchFamily="18" charset="0"/>
                <a:cs typeface="Times New Roman" panose="02020603050405020304" pitchFamily="18" charset="0"/>
              </a:rPr>
              <a:t>?</a:t>
            </a:r>
            <a:endParaRPr lang="ru-RU" sz="3200" b="1" dirty="0">
              <a:solidFill>
                <a:srgbClr val="FF9966"/>
              </a:solidFill>
              <a:latin typeface="Times New Roman" panose="02020603050405020304" pitchFamily="18" charset="0"/>
              <a:cs typeface="Times New Roman" panose="02020603050405020304" pitchFamily="18" charset="0"/>
            </a:endParaRPr>
          </a:p>
        </p:txBody>
      </p:sp>
      <p:sp>
        <p:nvSpPr>
          <p:cNvPr id="2" name="Объект 1"/>
          <p:cNvSpPr>
            <a:spLocks noGrp="1"/>
          </p:cNvSpPr>
          <p:nvPr>
            <p:ph sz="quarter" idx="13"/>
          </p:nvPr>
        </p:nvSpPr>
        <p:spPr>
          <a:xfrm>
            <a:off x="323528" y="1196752"/>
            <a:ext cx="8496944" cy="5184576"/>
          </a:xfrm>
        </p:spPr>
        <p:txBody>
          <a:bodyPr>
            <a:normAutofit/>
          </a:bodyPr>
          <a:lstStyle/>
          <a:p>
            <a:pPr marL="0" indent="0" algn="just">
              <a:buNone/>
            </a:pPr>
            <a:r>
              <a:rPr lang="ru-RU" sz="2000" dirty="0" smtClean="0">
                <a:latin typeface="Times New Roman" panose="02020603050405020304" pitchFamily="18" charset="0"/>
                <a:cs typeface="Times New Roman" panose="02020603050405020304" pitchFamily="18" charset="0"/>
              </a:rPr>
              <a:t>Основным законом, регулирующим вопросы борьбы с коррупцией, является Федеральный закон от 25.12.2008 № 273-ФЗ «О противодействии коррупции», согласно которому </a:t>
            </a:r>
            <a:r>
              <a:rPr lang="ru-RU" sz="2000" b="1" dirty="0" smtClean="0">
                <a:solidFill>
                  <a:srgbClr val="FF0000"/>
                </a:solidFill>
                <a:latin typeface="Times New Roman" panose="02020603050405020304" pitchFamily="18" charset="0"/>
                <a:cs typeface="Times New Roman" panose="02020603050405020304" pitchFamily="18" charset="0"/>
              </a:rPr>
              <a:t>коррупция</a:t>
            </a:r>
            <a:r>
              <a:rPr lang="ru-RU" sz="2000" dirty="0" smtClean="0">
                <a:latin typeface="Times New Roman" panose="02020603050405020304" pitchFamily="18" charset="0"/>
                <a:cs typeface="Times New Roman" panose="02020603050405020304" pitchFamily="18" charset="0"/>
              </a:rPr>
              <a:t> – это: </a:t>
            </a:r>
          </a:p>
          <a:p>
            <a:pPr marL="342900" indent="-342900" algn="just">
              <a:buFont typeface="Wingdings" panose="05000000000000000000" pitchFamily="2" charset="2"/>
              <a:buChar char="v"/>
            </a:pPr>
            <a:r>
              <a:rPr lang="ru-RU" sz="2000" dirty="0">
                <a:latin typeface="Times New Roman" panose="02020603050405020304" pitchFamily="18" charset="0"/>
                <a:cs typeface="Times New Roman" panose="02020603050405020304" pitchFamily="18" charset="0"/>
              </a:rPr>
              <a:t>злоупотребление служебным </a:t>
            </a:r>
            <a:r>
              <a:rPr lang="ru-RU" sz="2000" dirty="0" smtClean="0">
                <a:latin typeface="Times New Roman" panose="02020603050405020304" pitchFamily="18" charset="0"/>
                <a:cs typeface="Times New Roman" panose="02020603050405020304" pitchFamily="18" charset="0"/>
              </a:rPr>
              <a:t>положением (статья 286 УК РФ);</a:t>
            </a:r>
          </a:p>
          <a:p>
            <a:pPr marL="342900" indent="-342900" algn="just">
              <a:buFont typeface="Wingdings" panose="05000000000000000000" pitchFamily="2" charset="2"/>
              <a:buChar char="v"/>
            </a:pPr>
            <a:r>
              <a:rPr lang="ru-RU" sz="2000" dirty="0">
                <a:latin typeface="Times New Roman" panose="02020603050405020304" pitchFamily="18" charset="0"/>
                <a:cs typeface="Times New Roman" panose="02020603050405020304" pitchFamily="18" charset="0"/>
              </a:rPr>
              <a:t>дача </a:t>
            </a:r>
            <a:r>
              <a:rPr lang="ru-RU" sz="2000" dirty="0" smtClean="0">
                <a:latin typeface="Times New Roman" panose="02020603050405020304" pitchFamily="18" charset="0"/>
                <a:cs typeface="Times New Roman" panose="02020603050405020304" pitchFamily="18" charset="0"/>
              </a:rPr>
              <a:t>взятки (статья 291 УК РФ);</a:t>
            </a:r>
          </a:p>
          <a:p>
            <a:pPr marL="342900" indent="-342900" algn="just">
              <a:buFont typeface="Wingdings" panose="05000000000000000000" pitchFamily="2" charset="2"/>
              <a:buChar char="v"/>
            </a:pPr>
            <a:r>
              <a:rPr lang="ru-RU" sz="2000" dirty="0">
                <a:latin typeface="Times New Roman" panose="02020603050405020304" pitchFamily="18" charset="0"/>
                <a:cs typeface="Times New Roman" panose="02020603050405020304" pitchFamily="18" charset="0"/>
              </a:rPr>
              <a:t>получение </a:t>
            </a:r>
            <a:r>
              <a:rPr lang="ru-RU" sz="2000" dirty="0" smtClean="0">
                <a:latin typeface="Times New Roman" panose="02020603050405020304" pitchFamily="18" charset="0"/>
                <a:cs typeface="Times New Roman" panose="02020603050405020304" pitchFamily="18" charset="0"/>
              </a:rPr>
              <a:t>взятки (статья 290 УК РФ);</a:t>
            </a:r>
          </a:p>
          <a:p>
            <a:pPr marL="342900" indent="-342900" algn="just">
              <a:buFont typeface="Wingdings" panose="05000000000000000000" pitchFamily="2" charset="2"/>
              <a:buChar char="v"/>
            </a:pPr>
            <a:r>
              <a:rPr lang="ru-RU" sz="2000" dirty="0">
                <a:latin typeface="Times New Roman" panose="02020603050405020304" pitchFamily="18" charset="0"/>
                <a:cs typeface="Times New Roman" panose="02020603050405020304" pitchFamily="18" charset="0"/>
              </a:rPr>
              <a:t>злоупотребление </a:t>
            </a:r>
            <a:r>
              <a:rPr lang="ru-RU" sz="2000" dirty="0" smtClean="0">
                <a:latin typeface="Times New Roman" panose="02020603050405020304" pitchFamily="18" charset="0"/>
                <a:cs typeface="Times New Roman" panose="02020603050405020304" pitchFamily="18" charset="0"/>
              </a:rPr>
              <a:t>полномочиями (статья 201 УК РФ);</a:t>
            </a:r>
          </a:p>
          <a:p>
            <a:pPr marL="342900" indent="-342900" algn="just">
              <a:buFont typeface="Wingdings" panose="05000000000000000000" pitchFamily="2" charset="2"/>
              <a:buChar char="v"/>
            </a:pPr>
            <a:r>
              <a:rPr lang="ru-RU" sz="2000" dirty="0">
                <a:latin typeface="Times New Roman" panose="02020603050405020304" pitchFamily="18" charset="0"/>
                <a:cs typeface="Times New Roman" panose="02020603050405020304" pitchFamily="18" charset="0"/>
              </a:rPr>
              <a:t>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 ценностей, иного имущества или услуг имущественного характера, иных имущественных прав для себя или для третьих лиц либо незаконное предоставление такой выгоды указанному лицу другими физическими </a:t>
            </a:r>
            <a:r>
              <a:rPr lang="ru-RU" sz="2000" dirty="0" smtClean="0">
                <a:latin typeface="Times New Roman" panose="02020603050405020304" pitchFamily="18" charset="0"/>
                <a:cs typeface="Times New Roman" panose="02020603050405020304" pitchFamily="18" charset="0"/>
              </a:rPr>
              <a:t>лицами (статья 204 УК РФ).</a:t>
            </a:r>
          </a:p>
        </p:txBody>
      </p:sp>
    </p:spTree>
    <p:extLst>
      <p:ext uri="{BB962C8B-B14F-4D97-AF65-F5344CB8AC3E}">
        <p14:creationId xmlns:p14="http://schemas.microsoft.com/office/powerpoint/2010/main" val="13054996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ow12\Desktop\презентация\9.png"/>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l="1857" t="3595" b="-1"/>
          <a:stretch/>
        </p:blipFill>
        <p:spPr bwMode="auto">
          <a:xfrm>
            <a:off x="1187624" y="548680"/>
            <a:ext cx="6696744"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103133"/>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04664"/>
            <a:ext cx="8136904" cy="648072"/>
          </a:xfrm>
        </p:spPr>
        <p:txBody>
          <a:bodyPr/>
          <a:lstStyle/>
          <a:p>
            <a:pPr marL="0" indent="0" algn="ctr">
              <a:buNone/>
            </a:pPr>
            <a:r>
              <a:rPr lang="ru-RU" sz="3200" dirty="0" smtClean="0">
                <a:solidFill>
                  <a:srgbClr val="FF9966"/>
                </a:solidFill>
                <a:latin typeface="Times New Roman" panose="02020603050405020304" pitchFamily="18" charset="0"/>
                <a:cs typeface="Times New Roman" panose="02020603050405020304" pitchFamily="18" charset="0"/>
              </a:rPr>
              <a:t>В ЧЕМ ПРИЧИНЫ КОРРУПЦИИ?  </a:t>
            </a:r>
            <a:endParaRPr lang="ru-RU" sz="3200" dirty="0">
              <a:solidFill>
                <a:srgbClr val="FF9966"/>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899592" y="1412776"/>
            <a:ext cx="2880320" cy="1944216"/>
          </a:xfrm>
        </p:spPr>
        <p:txBody>
          <a:bodyPr>
            <a:normAutofit/>
          </a:bodyPr>
          <a:lstStyle/>
          <a:p>
            <a:pPr marL="45720" indent="0">
              <a:buNone/>
            </a:pPr>
            <a:r>
              <a:rPr lang="ru-RU" dirty="0" smtClean="0">
                <a:latin typeface="Times New Roman" panose="02020603050405020304" pitchFamily="18" charset="0"/>
                <a:cs typeface="Times New Roman" panose="02020603050405020304" pitchFamily="18" charset="0"/>
              </a:rPr>
              <a:t>Корень этого явления лежит в том, что значительная часть населения не соблюдает законы. </a:t>
            </a:r>
            <a:endParaRPr lang="ru-RU" dirty="0">
              <a:latin typeface="Times New Roman" panose="02020603050405020304" pitchFamily="18" charset="0"/>
              <a:cs typeface="Times New Roman" panose="02020603050405020304" pitchFamily="18" charset="0"/>
            </a:endParaRPr>
          </a:p>
        </p:txBody>
      </p:sp>
      <p:pic>
        <p:nvPicPr>
          <p:cNvPr id="3074" name="Picture 2" descr="C:\Users\low12\Desktop\презентация\1645458090_1-kartinkin-net-p-korruptsiya-kartinki-dlya-prezentatsii-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1199596"/>
            <a:ext cx="3456384"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123728" y="3356992"/>
            <a:ext cx="5182871" cy="369332"/>
          </a:xfrm>
          <a:prstGeom prst="rect">
            <a:avLst/>
          </a:prstGeom>
        </p:spPr>
        <p:txBody>
          <a:bodyPr wrap="square">
            <a:spAutoFit/>
          </a:bodyPr>
          <a:lstStyle/>
          <a:p>
            <a:pPr marL="45720" indent="0" algn="ctr">
              <a:buNone/>
            </a:pPr>
            <a:r>
              <a:rPr lang="ru-RU" b="1" dirty="0" smtClean="0">
                <a:latin typeface="Times New Roman" panose="02020603050405020304" pitchFamily="18" charset="0"/>
                <a:cs typeface="Times New Roman" panose="02020603050405020304" pitchFamily="18" charset="0"/>
              </a:rPr>
              <a:t>ПОСЛЕДСТВИЯМИ ЧЕГО МОЖЕТ БЫТЬ…</a:t>
            </a:r>
            <a:endParaRPr lang="ru-RU" b="1" dirty="0">
              <a:latin typeface="Times New Roman" panose="02020603050405020304" pitchFamily="18" charset="0"/>
              <a:cs typeface="Times New Roman" panose="02020603050405020304" pitchFamily="18" charset="0"/>
            </a:endParaRPr>
          </a:p>
        </p:txBody>
      </p:sp>
      <p:pic>
        <p:nvPicPr>
          <p:cNvPr id="3075" name="Picture 3" descr="C:\Users\low12\Desktop\презентация\9ba557d37ef194feb931ff314383322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4031" y="3726324"/>
            <a:ext cx="4824536" cy="287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55996"/>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404664"/>
            <a:ext cx="6512511" cy="1143000"/>
          </a:xfrm>
        </p:spPr>
        <p:txBody>
          <a:bodyPr/>
          <a:lstStyle/>
          <a:p>
            <a:pPr marL="0" indent="0" algn="ctr">
              <a:buNone/>
            </a:pPr>
            <a:r>
              <a:rPr lang="ru-RU" sz="3200" dirty="0" smtClean="0">
                <a:solidFill>
                  <a:srgbClr val="FF9966"/>
                </a:solidFill>
                <a:latin typeface="Times New Roman" panose="02020603050405020304" pitchFamily="18" charset="0"/>
                <a:cs typeface="Times New Roman" panose="02020603050405020304" pitchFamily="18" charset="0"/>
              </a:rPr>
              <a:t>СТАТИСТИКА</a:t>
            </a:r>
            <a:endParaRPr lang="ru-RU" sz="3200" dirty="0">
              <a:solidFill>
                <a:srgbClr val="FF9966"/>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410421" y="1188729"/>
            <a:ext cx="4896544" cy="2016224"/>
          </a:xfrm>
        </p:spPr>
        <p:txBody>
          <a:bodyPr>
            <a:normAutofit fontScale="92500"/>
          </a:bodyPr>
          <a:lstStyle/>
          <a:p>
            <a:pPr algn="just">
              <a:buFont typeface="Wingdings" panose="05000000000000000000" pitchFamily="2" charset="2"/>
              <a:buChar char="§"/>
            </a:pPr>
            <a:r>
              <a:rPr lang="ru-RU" dirty="0" smtClean="0">
                <a:latin typeface="Times New Roman" panose="02020603050405020304" pitchFamily="18" charset="0"/>
                <a:cs typeface="Times New Roman" panose="02020603050405020304" pitchFamily="18" charset="0"/>
              </a:rPr>
              <a:t>Россия занимает 136 место в 2021 году по уровню коррупции среди 180 стран. </a:t>
            </a:r>
          </a:p>
          <a:p>
            <a:pPr algn="just">
              <a:buFont typeface="Wingdings" panose="05000000000000000000" pitchFamily="2" charset="2"/>
              <a:buChar char="§"/>
            </a:pPr>
            <a:r>
              <a:rPr lang="ru-RU" dirty="0" smtClean="0">
                <a:latin typeface="Times New Roman" panose="02020603050405020304" pitchFamily="18" charset="0"/>
                <a:cs typeface="Times New Roman" panose="02020603050405020304" pitchFamily="18" charset="0"/>
              </a:rPr>
              <a:t>В 1996 году отмечено максимальное место – 47.</a:t>
            </a:r>
          </a:p>
          <a:p>
            <a:pPr algn="just">
              <a:buFont typeface="Wingdings" panose="05000000000000000000" pitchFamily="2" charset="2"/>
              <a:buChar char="§"/>
            </a:pPr>
            <a:r>
              <a:rPr lang="ru-RU" dirty="0" smtClean="0">
                <a:latin typeface="Times New Roman" panose="02020603050405020304" pitchFamily="18" charset="0"/>
                <a:cs typeface="Times New Roman" panose="02020603050405020304" pitchFamily="18" charset="0"/>
              </a:rPr>
              <a:t>В 2010 году минимальное – 154. </a:t>
            </a:r>
            <a:endParaRPr lang="ru-RU"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endParaRPr lang="ru-RU" dirty="0" smtClean="0">
              <a:latin typeface="Times New Roman" panose="02020603050405020304" pitchFamily="18" charset="0"/>
              <a:cs typeface="Times New Roman" panose="02020603050405020304" pitchFamily="18" charset="0"/>
            </a:endParaRPr>
          </a:p>
          <a:p>
            <a:pPr marL="45720" indent="0" algn="just">
              <a:buNone/>
            </a:pPr>
            <a:endParaRPr lang="ru-RU" dirty="0" smtClean="0">
              <a:latin typeface="Times New Roman" panose="02020603050405020304" pitchFamily="18" charset="0"/>
              <a:cs typeface="Times New Roman" panose="02020603050405020304" pitchFamily="18" charset="0"/>
            </a:endParaRPr>
          </a:p>
          <a:p>
            <a:pPr marL="45720" indent="0">
              <a:buNone/>
            </a:pPr>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283968" y="3573016"/>
            <a:ext cx="4464495" cy="2123658"/>
          </a:xfrm>
          <a:prstGeom prst="rect">
            <a:avLst/>
          </a:prstGeom>
        </p:spPr>
        <p:txBody>
          <a:bodyPr wrap="square">
            <a:spAutoFit/>
          </a:bodyPr>
          <a:lstStyle/>
          <a:p>
            <a:pPr algn="just"/>
            <a:r>
              <a:rPr lang="ru-RU" sz="2200" dirty="0" smtClean="0">
                <a:latin typeface="Times New Roman" panose="02020603050405020304" pitchFamily="18" charset="0"/>
                <a:cs typeface="Times New Roman" panose="02020603050405020304" pitchFamily="18" charset="0"/>
              </a:rPr>
              <a:t>Однако, не смотря на эти цифры, за первый квартал 2022 года уже было зарегистрировано более 12 тысяч преступлений коррупционной направленности (по информации Генеральной прокуратуры РФ). </a:t>
            </a:r>
          </a:p>
        </p:txBody>
      </p:sp>
      <p:pic>
        <p:nvPicPr>
          <p:cNvPr id="4098" name="Picture 2" descr="C:\Users\low12\Desktop\презентация\9222ba78-d727-5a78-94a1-71e0e72226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204953"/>
            <a:ext cx="3744416" cy="273630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1419" y="1196752"/>
            <a:ext cx="3717032"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66968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23528" y="332656"/>
            <a:ext cx="8352928" cy="3456384"/>
          </a:xfrm>
        </p:spPr>
        <p:txBody>
          <a:bodyPr>
            <a:normAutofit fontScale="92500" lnSpcReduction="20000"/>
          </a:bodyPr>
          <a:lstStyle/>
          <a:p>
            <a:pPr marL="45720" indent="0" algn="ctr">
              <a:buNone/>
            </a:pPr>
            <a:r>
              <a:rPr lang="ru-RU" dirty="0" smtClean="0"/>
              <a:t>	</a:t>
            </a:r>
            <a:r>
              <a:rPr lang="ru-RU" sz="2600" b="1" dirty="0" smtClean="0">
                <a:solidFill>
                  <a:srgbClr val="FF9966"/>
                </a:solidFill>
                <a:latin typeface="Times New Roman" panose="02020603050405020304" pitchFamily="18" charset="0"/>
                <a:cs typeface="Times New Roman" panose="02020603050405020304" pitchFamily="18" charset="0"/>
              </a:rPr>
              <a:t>МЕРЫ ПО ПРЕДУПРЕЖДЕНИЮ КОРРУПЦИИ</a:t>
            </a:r>
          </a:p>
          <a:p>
            <a:pPr marL="45720" indent="0" algn="just">
              <a:spcBef>
                <a:spcPts val="0"/>
              </a:spcBef>
              <a:spcAft>
                <a:spcPts val="0"/>
              </a:spcAft>
              <a:buNone/>
            </a:pPr>
            <a:r>
              <a:rPr lang="ru-RU" dirty="0" smtClean="0">
                <a:latin typeface="Times New Roman" panose="02020603050405020304" pitchFamily="18" charset="0"/>
                <a:cs typeface="Times New Roman" panose="02020603050405020304" pitchFamily="18" charset="0"/>
              </a:rPr>
              <a:t>	</a:t>
            </a:r>
          </a:p>
          <a:p>
            <a:pPr marL="45720" indent="0" algn="just">
              <a:spcBef>
                <a:spcPts val="0"/>
              </a:spcBef>
              <a:spcAft>
                <a:spcPts val="0"/>
              </a:spcAft>
              <a:buNone/>
            </a:pP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Проблема борьбы с коррупцией является одной из самых острых проблем Российской Федерации и его общества.</a:t>
            </a:r>
          </a:p>
          <a:p>
            <a:pPr marL="45720" indent="0" algn="just">
              <a:spcBef>
                <a:spcPts val="0"/>
              </a:spcBef>
              <a:spcAft>
                <a:spcPts val="0"/>
              </a:spcAft>
              <a:buNone/>
            </a:pP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Коррупция, несмотря на все принимаемые государством усилия, начинает приобретать характер реальной угрозы национальной безопасности страны. Она угрожает стабильности и безопасности общества, нанося ощутимый урон его социально-экономическому и политическому развитию. Поэтому готовность к эффективной борьбе с ней рассматривается мировым сообществом в качестве важнейшего показателя цивилизованности государства, его приверженности демократическим ценностям. </a:t>
            </a:r>
            <a:endParaRPr lang="ru-RU" dirty="0">
              <a:latin typeface="Times New Roman" panose="02020603050405020304" pitchFamily="18" charset="0"/>
              <a:cs typeface="Times New Roman" panose="02020603050405020304" pitchFamily="18" charset="0"/>
            </a:endParaRPr>
          </a:p>
        </p:txBody>
      </p:sp>
      <p:pic>
        <p:nvPicPr>
          <p:cNvPr id="5122" name="Picture 2" descr="C:\Users\low12\Desktop\презентация\коррупци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3939" y="3645024"/>
            <a:ext cx="5760640" cy="2320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7199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67544" y="548680"/>
            <a:ext cx="6264696" cy="4176464"/>
          </a:xfrm>
        </p:spPr>
        <p:txBody>
          <a:bodyPr>
            <a:normAutofit fontScale="92500" lnSpcReduction="10000"/>
          </a:bodyPr>
          <a:lstStyle/>
          <a:p>
            <a:pPr marL="45720" indent="0" algn="just">
              <a:buNone/>
            </a:pPr>
            <a:r>
              <a:rPr lang="ru-RU" b="1" dirty="0">
                <a:solidFill>
                  <a:srgbClr val="FF9966"/>
                </a:solidFill>
                <a:latin typeface="Times New Roman" panose="02020603050405020304" pitchFamily="18" charset="0"/>
                <a:cs typeface="Times New Roman" panose="02020603050405020304" pitchFamily="18" charset="0"/>
              </a:rPr>
              <a:t>МЕРЫ ПО ПРЕДУПРЕЖДЕНИЮ КОРРУПЦИИ</a:t>
            </a:r>
            <a:endParaRPr lang="ru-RU" b="1" dirty="0" smtClean="0">
              <a:solidFill>
                <a:srgbClr val="FF9966"/>
              </a:solidFill>
              <a:latin typeface="Times New Roman" panose="02020603050405020304" pitchFamily="18" charset="0"/>
              <a:cs typeface="Times New Roman" panose="02020603050405020304" pitchFamily="18" charset="0"/>
            </a:endParaRPr>
          </a:p>
          <a:p>
            <a:pPr marL="45720" indent="0" algn="just">
              <a:buNone/>
            </a:pPr>
            <a:endParaRPr lang="ru-RU" dirty="0">
              <a:latin typeface="Times New Roman" panose="02020603050405020304" pitchFamily="18" charset="0"/>
              <a:cs typeface="Times New Roman" panose="02020603050405020304" pitchFamily="18" charset="0"/>
            </a:endParaRPr>
          </a:p>
          <a:p>
            <a:pPr marL="45720" indent="0" algn="just">
              <a:buNone/>
            </a:pPr>
            <a:r>
              <a:rPr lang="ru-RU" dirty="0" smtClean="0">
                <a:latin typeface="Times New Roman" panose="02020603050405020304" pitchFamily="18" charset="0"/>
                <a:cs typeface="Times New Roman" panose="02020603050405020304" pitchFamily="18" charset="0"/>
              </a:rPr>
              <a:t>Государственная политика Российской Федерации в области противодействия коррупции, являясь одним из направлений государственной политики: </a:t>
            </a:r>
          </a:p>
          <a:p>
            <a:pPr marL="502920" indent="-457200" algn="just">
              <a:buFont typeface="+mj-lt"/>
              <a:buAutoNum type="arabicPeriod"/>
            </a:pPr>
            <a:r>
              <a:rPr lang="ru-RU" dirty="0">
                <a:latin typeface="Times New Roman" panose="02020603050405020304" pitchFamily="18" charset="0"/>
                <a:cs typeface="Times New Roman" panose="02020603050405020304" pitchFamily="18" charset="0"/>
              </a:rPr>
              <a:t>в</a:t>
            </a:r>
            <a:r>
              <a:rPr lang="ru-RU" dirty="0" smtClean="0">
                <a:latin typeface="Times New Roman" panose="02020603050405020304" pitchFamily="18" charset="0"/>
                <a:cs typeface="Times New Roman" panose="02020603050405020304" pitchFamily="18" charset="0"/>
              </a:rPr>
              <a:t>ыражает неприятие коррупции;</a:t>
            </a:r>
          </a:p>
          <a:p>
            <a:pPr marL="502920" indent="-457200" algn="just">
              <a:buFont typeface="+mj-lt"/>
              <a:buAutoNum type="arabicPeriod"/>
            </a:pPr>
            <a:r>
              <a:rPr lang="ru-RU" dirty="0">
                <a:latin typeface="Times New Roman" panose="02020603050405020304" pitchFamily="18" charset="0"/>
                <a:cs typeface="Times New Roman" panose="02020603050405020304" pitchFamily="18" charset="0"/>
              </a:rPr>
              <a:t>с</a:t>
            </a:r>
            <a:r>
              <a:rPr lang="ru-RU" dirty="0" smtClean="0">
                <a:latin typeface="Times New Roman" panose="02020603050405020304" pitchFamily="18" charset="0"/>
                <a:cs typeface="Times New Roman" panose="02020603050405020304" pitchFamily="18" charset="0"/>
              </a:rPr>
              <a:t>остоит в разработке и реализации целей, задач и форм деятельности государственных органов, муниципальных органов и институтов гражданского общества по предупреждению (профилактике) коррупции, борьбе с нею и минимизации (ликвидации) негативных последствий. </a:t>
            </a:r>
            <a:endParaRPr lang="ru-RU" dirty="0">
              <a:latin typeface="Times New Roman" panose="02020603050405020304" pitchFamily="18" charset="0"/>
              <a:cs typeface="Times New Roman" panose="02020603050405020304" pitchFamily="18" charset="0"/>
            </a:endParaRPr>
          </a:p>
        </p:txBody>
      </p:sp>
      <p:pic>
        <p:nvPicPr>
          <p:cNvPr id="6146" name="Picture 2" descr="C:\Users\low12\Desktop\презентация\Koruppciy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4365104"/>
            <a:ext cx="3449960" cy="2162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4322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11560" y="404664"/>
            <a:ext cx="8064896" cy="3096344"/>
          </a:xfrm>
        </p:spPr>
        <p:txBody>
          <a:bodyPr>
            <a:normAutofit fontScale="92500"/>
          </a:bodyPr>
          <a:lstStyle/>
          <a:p>
            <a:pPr marL="45720" indent="0" algn="ctr">
              <a:spcAft>
                <a:spcPts val="0"/>
              </a:spcAft>
              <a:buNone/>
            </a:pPr>
            <a:r>
              <a:rPr lang="ru-RU" sz="2800" b="1" dirty="0" smtClean="0">
                <a:solidFill>
                  <a:srgbClr val="FF9966"/>
                </a:solidFill>
                <a:latin typeface="Times New Roman" panose="02020603050405020304" pitchFamily="18" charset="0"/>
                <a:cs typeface="Times New Roman" panose="02020603050405020304" pitchFamily="18" charset="0"/>
              </a:rPr>
              <a:t>МЕРЫ </a:t>
            </a:r>
            <a:r>
              <a:rPr lang="ru-RU" sz="2800" b="1" dirty="0">
                <a:solidFill>
                  <a:srgbClr val="FF9966"/>
                </a:solidFill>
                <a:latin typeface="Times New Roman" panose="02020603050405020304" pitchFamily="18" charset="0"/>
                <a:cs typeface="Times New Roman" panose="02020603050405020304" pitchFamily="18" charset="0"/>
              </a:rPr>
              <a:t>ПО ПРЕДУПРЕЖДЕНИЮ КОРРУПЦИИ</a:t>
            </a:r>
          </a:p>
          <a:p>
            <a:pPr marL="45720" indent="0" algn="just">
              <a:spcAft>
                <a:spcPts val="0"/>
              </a:spcAft>
              <a:buNone/>
            </a:pPr>
            <a:endParaRPr lang="ru-RU" sz="2000" dirty="0">
              <a:latin typeface="Times New Roman" panose="02020603050405020304" pitchFamily="18" charset="0"/>
              <a:cs typeface="Times New Roman" panose="02020603050405020304" pitchFamily="18" charset="0"/>
            </a:endParaRPr>
          </a:p>
          <a:p>
            <a:pPr marL="45720" indent="0" algn="just">
              <a:spcAft>
                <a:spcPts val="0"/>
              </a:spcAft>
              <a:buNone/>
            </a:pPr>
            <a:r>
              <a:rPr lang="ru-RU" sz="2000" dirty="0" smtClean="0">
                <a:latin typeface="Times New Roman" panose="02020603050405020304" pitchFamily="18" charset="0"/>
                <a:cs typeface="Times New Roman" panose="02020603050405020304" pitchFamily="18" charset="0"/>
              </a:rPr>
              <a:t>Кировский областной территориальный фонд обязательного медицинского страхования осуществляет управление денежными средствами на территории Кировской области, предназначенными для обеспечения гарантий бесплатного оказания гражданам медицинской помощи по обязательному медицинскому страхованию. Недобросовестное поведение работников Фонда может оказать влияние на судьбы людей. </a:t>
            </a:r>
          </a:p>
          <a:p>
            <a:pPr marL="45720" indent="0" algn="just">
              <a:spcAft>
                <a:spcPts val="0"/>
              </a:spcAft>
              <a:buNone/>
            </a:pPr>
            <a:r>
              <a:rPr lang="ru-RU" sz="1600" dirty="0" smtClean="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a:p>
            <a:pPr marL="45720" indent="0" algn="just">
              <a:buNone/>
            </a:pPr>
            <a:endParaRPr lang="ru-RU" sz="1600" dirty="0" smtClean="0">
              <a:latin typeface="Times New Roman" panose="02020603050405020304" pitchFamily="18" charset="0"/>
              <a:cs typeface="Times New Roman" panose="02020603050405020304" pitchFamily="18" charset="0"/>
            </a:endParaRPr>
          </a:p>
          <a:p>
            <a:pPr marL="45720" indent="0">
              <a:buNone/>
            </a:pPr>
            <a:endParaRPr lang="ru-RU" dirty="0" smtClean="0"/>
          </a:p>
          <a:p>
            <a:pPr marL="45720" indent="0">
              <a:buNone/>
            </a:pPr>
            <a:endParaRPr lang="ru-RU" dirty="0"/>
          </a:p>
        </p:txBody>
      </p:sp>
      <p:pic>
        <p:nvPicPr>
          <p:cNvPr id="7170" name="Picture 2" descr="C:\Users\low12\Desktop\презентация\company-210991-middl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356992"/>
            <a:ext cx="4824536"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7096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718</TotalTime>
  <Words>915</Words>
  <Application>Microsoft Office PowerPoint</Application>
  <PresentationFormat>Экран (4:3)</PresentationFormat>
  <Paragraphs>145</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Воздушный поток</vt:lpstr>
      <vt:lpstr> Вместе против    коррупции</vt:lpstr>
      <vt:lpstr>Презентация PowerPoint</vt:lpstr>
      <vt:lpstr>ЧТО ТАКОЕ КОРРУПЦИЯ?</vt:lpstr>
      <vt:lpstr>Презентация PowerPoint</vt:lpstr>
      <vt:lpstr>В ЧЕМ ПРИЧИНЫ КОРРУПЦИИ?  </vt:lpstr>
      <vt:lpstr>СТАТИСТИКА</vt:lpstr>
      <vt:lpstr>Презентация PowerPoint</vt:lpstr>
      <vt:lpstr>Презентация PowerPoint</vt:lpstr>
      <vt:lpstr>Презентация PowerPoint</vt:lpstr>
      <vt:lpstr>Презентация PowerPoint</vt:lpstr>
      <vt:lpstr>КАК ПРОТИВОСТОЯТЬ КОРРУПЦИИ? </vt:lpstr>
      <vt:lpstr>КАК ПРОТИВОСТОЯТЬ КОРРУПЦИИ?</vt:lpstr>
      <vt:lpstr>Защита интересов лица,  направившего уведомление</vt:lpstr>
      <vt:lpstr>ГДЕ НАЙТИ ФОРМЫ УВЕДОМЛЕНИЙ?</vt:lpstr>
      <vt:lpstr>ЭТИЧЕСКИЕ НОРМЫ И ПРАВИЛА ПОВЕДЕНИЯ РАБОТНИКОВ ФОНДА</vt:lpstr>
      <vt:lpstr>ЭТИЧЕСКИЕ НОРМЫ И ПРАВИЛА ПОВЕДЕНИЯ РАБОТНИКОВ ФОНДА</vt:lpstr>
      <vt:lpstr>ЭТИЧЕСКИЕ НОРМЫ И ПРАВИЛА ПОВЕДЕНИЯ РАБОТНИКОВ ФОНДА</vt:lpstr>
      <vt:lpstr>ОТВЕТСТВЕННОСТЬ ЗА НАРУШЕНИЕ ПОЛОЖЕНИЙ КОДЕКСА</vt:lpstr>
      <vt:lpstr>ТАКИЕ РАЗНЫЕ ВЗЯТКИ:  10 НЕОБЫЧНЫХ ПРИМЕРОВ </vt:lpstr>
      <vt:lpstr>Презентация PowerPoint</vt:lpstr>
      <vt:lpstr>СПАСИБО ЗА ВНИМАНИЕ!!!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Вместе против    коррупции</dc:title>
  <dc:creator>Титлянова Светлана Александровна</dc:creator>
  <cp:lastModifiedBy>Титлянова Светлана Александровна</cp:lastModifiedBy>
  <cp:revision>40</cp:revision>
  <dcterms:created xsi:type="dcterms:W3CDTF">2022-09-06T06:54:36Z</dcterms:created>
  <dcterms:modified xsi:type="dcterms:W3CDTF">2022-09-07T11:33:09Z</dcterms:modified>
</cp:coreProperties>
</file>